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73" r:id="rId5"/>
    <p:sldId id="259" r:id="rId6"/>
    <p:sldId id="271" r:id="rId7"/>
    <p:sldId id="260" r:id="rId8"/>
    <p:sldId id="261" r:id="rId9"/>
    <p:sldId id="272" r:id="rId10"/>
    <p:sldId id="270" r:id="rId11"/>
    <p:sldId id="274" r:id="rId12"/>
    <p:sldId id="268" r:id="rId13"/>
    <p:sldId id="269" r:id="rId14"/>
    <p:sldId id="263" r:id="rId15"/>
    <p:sldId id="265" r:id="rId16"/>
    <p:sldId id="266" r:id="rId17"/>
    <p:sldId id="26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86;&#1090;&#1095;&#1077;&#1090;%20&#1047;&#1072;&#1084;&#1076;&#1080;&#1088;\&#1051;&#1080;&#1089;&#1090;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86;&#1090;&#1095;&#1077;&#1090;%20&#1047;&#1072;&#1084;&#1076;&#1080;&#1088;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3.3701138656214418E-3"/>
                  <c:y val="-3.2658374544411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92-4742-9EE5-4731B10DE317}"/>
                </c:ext>
              </c:extLst>
            </c:dLbl>
            <c:dLbl>
              <c:idx val="1"/>
              <c:layout>
                <c:manualLayout>
                  <c:x val="1.1233712885404805E-3"/>
                  <c:y val="-2.1772249696274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92-4742-9EE5-4731B10DE317}"/>
                </c:ext>
              </c:extLst>
            </c:dLbl>
            <c:dLbl>
              <c:idx val="2"/>
              <c:layout>
                <c:manualLayout>
                  <c:x val="0"/>
                  <c:y val="-5.443062424068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92-4742-9EE5-4731B10DE317}"/>
                </c:ext>
              </c:extLst>
            </c:dLbl>
            <c:dLbl>
              <c:idx val="3"/>
              <c:layout>
                <c:manualLayout>
                  <c:x val="-1.1233712885404805E-3"/>
                  <c:y val="-3.6287082827123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92-4742-9EE5-4731B10DE317}"/>
                </c:ext>
              </c:extLst>
            </c:dLbl>
            <c:dLbl>
              <c:idx val="4"/>
              <c:layout>
                <c:manualLayout>
                  <c:x val="-1.1233712885404805E-3"/>
                  <c:y val="-4.3544499392548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92-4742-9EE5-4731B10DE317}"/>
                </c:ext>
              </c:extLst>
            </c:dLbl>
            <c:dLbl>
              <c:idx val="5"/>
              <c:layout>
                <c:manualLayout>
                  <c:x val="2.2467425770809611E-3"/>
                  <c:y val="-3.2658374544411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92-4742-9EE5-4731B10DE317}"/>
                </c:ext>
              </c:extLst>
            </c:dLbl>
            <c:dLbl>
              <c:idx val="6"/>
              <c:layout>
                <c:manualLayout>
                  <c:x val="0"/>
                  <c:y val="-2.5400957978986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92-4742-9EE5-4731B10DE317}"/>
                </c:ext>
              </c:extLst>
            </c:dLbl>
            <c:dLbl>
              <c:idx val="7"/>
              <c:layout>
                <c:manualLayout>
                  <c:x val="-1.3480455462485767E-2"/>
                  <c:y val="-2.1772249696274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92-4742-9EE5-4731B10DE31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'Лист3 (3)'!$C$2:$C$9</c:f>
              <c:strCache>
                <c:ptCount val="8"/>
                <c:pt idx="0">
                  <c:v>Математика </c:v>
                </c:pt>
                <c:pt idx="1">
                  <c:v>Алгебра </c:v>
                </c:pt>
                <c:pt idx="2">
                  <c:v>Қазақстан тарихы</c:v>
                </c:pt>
                <c:pt idx="3">
                  <c:v>Қазақ тілінде оқытатын сыныптардағы қазақ тілі</c:v>
                </c:pt>
                <c:pt idx="4">
                  <c:v>Қазақ тілінде оқытатын сыныптардағы қазақ әдебиеті</c:v>
                </c:pt>
                <c:pt idx="5">
                  <c:v>Қазақ тілінде оқытатын сыныптардағы орыс тілі мен әдебиеті</c:v>
                </c:pt>
                <c:pt idx="6">
                  <c:v>Орыс тілінде оқытатын сыныптардағы орыс тілі</c:v>
                </c:pt>
                <c:pt idx="7">
                  <c:v>Орыс тілінде оқытатын сыныптардағы орыс әдебиеті </c:v>
                </c:pt>
              </c:strCache>
            </c:strRef>
          </c:cat>
          <c:val>
            <c:numRef>
              <c:f>'Лист3 (3)'!$D$2:$D$9</c:f>
              <c:numCache>
                <c:formatCode>0.0%</c:formatCode>
                <c:ptCount val="8"/>
                <c:pt idx="0">
                  <c:v>2.4E-2</c:v>
                </c:pt>
                <c:pt idx="1">
                  <c:v>8.0000000000000002E-3</c:v>
                </c:pt>
                <c:pt idx="2">
                  <c:v>7.0000000000000001E-3</c:v>
                </c:pt>
                <c:pt idx="3">
                  <c:v>2.5000000000000001E-2</c:v>
                </c:pt>
                <c:pt idx="4" formatCode="0%">
                  <c:v>0.04</c:v>
                </c:pt>
                <c:pt idx="5" formatCode="0%">
                  <c:v>0.01</c:v>
                </c:pt>
                <c:pt idx="6" formatCode="0%">
                  <c:v>0.03</c:v>
                </c:pt>
                <c:pt idx="7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92-4742-9EE5-4731B10DE3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8467456"/>
        <c:axId val="78493184"/>
        <c:axId val="0"/>
      </c:bar3DChart>
      <c:catAx>
        <c:axId val="7846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8493184"/>
        <c:crosses val="autoZero"/>
        <c:auto val="0"/>
        <c:lblAlgn val="ctr"/>
        <c:lblOffset val="100"/>
        <c:tickLblSkip val="1"/>
        <c:noMultiLvlLbl val="0"/>
      </c:catAx>
      <c:valAx>
        <c:axId val="7849318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78467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9.2825943316239713E-3"/>
                  <c:y val="-3.5959179252969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3B-4A9F-B68B-E04A66678D36}"/>
                </c:ext>
              </c:extLst>
            </c:dLbl>
            <c:dLbl>
              <c:idx val="1"/>
              <c:layout>
                <c:manualLayout>
                  <c:x val="-5.304339618070841E-3"/>
                  <c:y val="-3.820615605104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3B-4A9F-B68B-E04A66678D36}"/>
                </c:ext>
              </c:extLst>
            </c:dLbl>
            <c:dLbl>
              <c:idx val="2"/>
              <c:layout>
                <c:manualLayout>
                  <c:x val="5.3043396180708895E-3"/>
                  <c:y val="-5.0942170608373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3B-4A9F-B68B-E04A66678D36}"/>
                </c:ext>
              </c:extLst>
            </c:dLbl>
            <c:dLbl>
              <c:idx val="3"/>
              <c:layout>
                <c:manualLayout>
                  <c:x val="0"/>
                  <c:y val="-3.8955777524050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3B-4A9F-B68B-E04A66678D36}"/>
                </c:ext>
              </c:extLst>
            </c:dLbl>
            <c:dLbl>
              <c:idx val="4"/>
              <c:layout>
                <c:manualLayout>
                  <c:x val="7.9565094271062606E-3"/>
                  <c:y val="-3.5959179252969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3B-4A9F-B68B-E04A66678D36}"/>
                </c:ext>
              </c:extLst>
            </c:dLbl>
            <c:dLbl>
              <c:idx val="5"/>
              <c:layout>
                <c:manualLayout>
                  <c:x val="1.3260849045177102E-3"/>
                  <c:y val="-5.0942170608373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3B-4A9F-B68B-E04A66678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'Лист3 (4)'!$C$2:$C$7</c:f>
              <c:strCache>
                <c:ptCount val="6"/>
                <c:pt idx="0">
                  <c:v>Математика </c:v>
                </c:pt>
                <c:pt idx="1">
                  <c:v>Қазақ тілінде оқытатын сыныптардағы қазақ тілі</c:v>
                </c:pt>
                <c:pt idx="2">
                  <c:v>Орыс тілінде оқытатын сыныптардағы қазақ тілі</c:v>
                </c:pt>
                <c:pt idx="3">
                  <c:v>Қазақ тілінде оқытатын сыныптардағы орыс тілі</c:v>
                </c:pt>
                <c:pt idx="4">
                  <c:v>Орыс тілінде оқытатын сыныптардағы орыс тілі</c:v>
                </c:pt>
                <c:pt idx="5">
                  <c:v>Әдеби оқу </c:v>
                </c:pt>
              </c:strCache>
            </c:strRef>
          </c:cat>
          <c:val>
            <c:numRef>
              <c:f>'Лист3 (4)'!$D$2:$D$7</c:f>
              <c:numCache>
                <c:formatCode>0%</c:formatCode>
                <c:ptCount val="6"/>
                <c:pt idx="0">
                  <c:v>0.01</c:v>
                </c:pt>
                <c:pt idx="1">
                  <c:v>0.1</c:v>
                </c:pt>
                <c:pt idx="2" formatCode="0.0%">
                  <c:v>1.7999999999999999E-2</c:v>
                </c:pt>
                <c:pt idx="3" formatCode="0.0%">
                  <c:v>7.0000000000000007E-2</c:v>
                </c:pt>
                <c:pt idx="4" formatCode="0.0%">
                  <c:v>0.04</c:v>
                </c:pt>
                <c:pt idx="5" formatCode="0.0%">
                  <c:v>2.3E-2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3B-4A9F-B68B-E04A66678D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0471168"/>
        <c:axId val="80780288"/>
        <c:axId val="0"/>
      </c:bar3DChart>
      <c:catAx>
        <c:axId val="80471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80780288"/>
        <c:crosses val="autoZero"/>
        <c:auto val="0"/>
        <c:lblAlgn val="ctr"/>
        <c:lblOffset val="100"/>
        <c:tickLblSkip val="1"/>
        <c:noMultiLvlLbl val="0"/>
      </c:catAx>
      <c:valAx>
        <c:axId val="807802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0471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4D0B7-E885-456C-BF3B-884A9184773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C9DC9-0FE6-42F9-9357-C99F07C98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98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20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20da1b001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20da1b001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53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0da1b001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20da1b001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386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0da1b001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0da1b001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66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0da1b001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0da1b001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839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0da1b001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20da1b001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57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0da1b001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20da1b001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19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56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6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10127918" y="6136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621901" y="4744434"/>
            <a:ext cx="1442167" cy="1499933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031600" y="2408600"/>
            <a:ext cx="10128800" cy="20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6855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2412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2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443200" y="1633633"/>
            <a:ext cx="53332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3147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3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94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5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39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9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8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3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3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A3A2-0FC8-49A7-B9BA-AC40BA243CC0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5AA8F-4578-45E4-8644-28C3C743C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4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f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765" y="-318655"/>
            <a:ext cx="10792690" cy="32973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400" b="1" dirty="0" smtClean="0">
                <a:solidFill>
                  <a:schemeClr val="accent1"/>
                </a:solidFill>
              </a:rPr>
              <a:t>«</a:t>
            </a:r>
            <a:r>
              <a:rPr lang="kk-KZ" sz="4400" b="1" dirty="0">
                <a:solidFill>
                  <a:schemeClr val="accent1"/>
                </a:solidFill>
              </a:rPr>
              <a:t>Образованная школа – успешная страна</a:t>
            </a:r>
            <a:r>
              <a:rPr lang="ru-RU" sz="4400" b="1" dirty="0">
                <a:solidFill>
                  <a:schemeClr val="accent1"/>
                </a:solidFill>
              </a:rPr>
              <a:t>»</a:t>
            </a:r>
            <a:br>
              <a:rPr lang="ru-RU" sz="4400" b="1" dirty="0">
                <a:solidFill>
                  <a:schemeClr val="accent1"/>
                </a:solidFill>
              </a:rPr>
            </a:br>
            <a:r>
              <a:rPr lang="ru-RU" sz="4400" b="1" dirty="0" smtClean="0">
                <a:solidFill>
                  <a:schemeClr val="accent1"/>
                </a:solidFill>
              </a:rPr>
              <a:t/>
            </a:r>
            <a:br>
              <a:rPr lang="ru-RU" sz="4400" b="1" dirty="0" smtClean="0">
                <a:solidFill>
                  <a:schemeClr val="accent1"/>
                </a:solidFill>
              </a:rPr>
            </a:br>
            <a:r>
              <a:rPr lang="ru-RU" sz="4400" b="1" dirty="0" smtClean="0">
                <a:solidFill>
                  <a:schemeClr val="accent1"/>
                </a:solidFill>
              </a:rPr>
              <a:t>Программа </a:t>
            </a:r>
            <a:r>
              <a:rPr lang="ru-RU" sz="4400" b="1" dirty="0">
                <a:solidFill>
                  <a:schemeClr val="accent1"/>
                </a:solidFill>
              </a:rPr>
              <a:t>развития школы</a:t>
            </a:r>
            <a:br>
              <a:rPr lang="ru-RU" sz="4400" b="1" dirty="0">
                <a:solidFill>
                  <a:schemeClr val="accent1"/>
                </a:solidFill>
              </a:rPr>
            </a:br>
            <a:r>
              <a:rPr lang="ru-RU" sz="4400" b="1" dirty="0">
                <a:solidFill>
                  <a:schemeClr val="accent1"/>
                </a:solidFill>
              </a:rPr>
              <a:t/>
            </a:r>
            <a:br>
              <a:rPr lang="ru-RU" sz="4400" b="1" dirty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67054" y="3602038"/>
            <a:ext cx="5056910" cy="1655762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«Общеобразовательная школа № 4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Кокшетау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образования по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 Кокшетау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Акмолинской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области» </a:t>
            </a:r>
          </a:p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2022-2026 г.г.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 r="569" b="15186"/>
          <a:stretch/>
        </p:blipFill>
        <p:spPr>
          <a:xfrm>
            <a:off x="0" y="1877291"/>
            <a:ext cx="4821246" cy="45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0C42ED3-77C2-4C16-81C1-DA9286C851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7644" y="3222197"/>
            <a:ext cx="5278582" cy="3433008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marL="0" indent="0" algn="ctr"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сапасы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kk-K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оқу жылы ІІ тоқсан </a:t>
            </a:r>
          </a:p>
          <a:p>
            <a:pPr marL="0" indent="0" algn="ctr"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2-4 классы -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</a:p>
          <a:p>
            <a:pPr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– 9 классы -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8 %</a:t>
            </a:r>
          </a:p>
          <a:p>
            <a:pPr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10-11 классы-66%</a:t>
            </a:r>
          </a:p>
          <a:p>
            <a:endParaRPr lang="x-none" sz="1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0C42ED3-77C2-4C16-81C1-DA9286C851CE}"/>
              </a:ext>
            </a:extLst>
          </p:cNvPr>
          <p:cNvSpPr txBox="1">
            <a:spLocks/>
          </p:cNvSpPr>
          <p:nvPr/>
        </p:nvSpPr>
        <p:spPr>
          <a:xfrm>
            <a:off x="662248" y="1626157"/>
            <a:ext cx="4946073" cy="3585557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сапасы</a:t>
            </a: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kk-KZ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оқу жылы ІІ тоқсан </a:t>
            </a:r>
          </a:p>
          <a:p>
            <a:pPr marL="0" indent="0" algn="ctr">
              <a:buFont typeface="Arial" panose="020B0604020202020204" pitchFamily="34" charset="0"/>
              <a:buNone/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1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2-4 классы -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2,8 %</a:t>
            </a:r>
          </a:p>
          <a:p>
            <a:pPr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буын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9 классы – 47,6 %</a:t>
            </a:r>
          </a:p>
          <a:p>
            <a:pPr>
              <a:defRPr sz="2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буын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10-11 классы-65%</a:t>
            </a:r>
          </a:p>
          <a:p>
            <a:endParaRPr lang="x-none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9695" y="562141"/>
            <a:ext cx="106098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знаний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(промежуточный мониторинг)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33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156612"/>
              </p:ext>
            </p:extLst>
          </p:nvPr>
        </p:nvGraphicFramePr>
        <p:xfrm>
          <a:off x="1061047" y="836761"/>
          <a:ext cx="9514939" cy="5451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275">
                  <a:extLst>
                    <a:ext uri="{9D8B030D-6E8A-4147-A177-3AD203B41FA5}">
                      <a16:colId xmlns:a16="http://schemas.microsoft.com/office/drawing/2014/main" val="2998864067"/>
                    </a:ext>
                  </a:extLst>
                </a:gridCol>
                <a:gridCol w="800753">
                  <a:extLst>
                    <a:ext uri="{9D8B030D-6E8A-4147-A177-3AD203B41FA5}">
                      <a16:colId xmlns:a16="http://schemas.microsoft.com/office/drawing/2014/main" val="1358240217"/>
                    </a:ext>
                  </a:extLst>
                </a:gridCol>
                <a:gridCol w="799812">
                  <a:extLst>
                    <a:ext uri="{9D8B030D-6E8A-4147-A177-3AD203B41FA5}">
                      <a16:colId xmlns:a16="http://schemas.microsoft.com/office/drawing/2014/main" val="2850343681"/>
                    </a:ext>
                  </a:extLst>
                </a:gridCol>
                <a:gridCol w="800753">
                  <a:extLst>
                    <a:ext uri="{9D8B030D-6E8A-4147-A177-3AD203B41FA5}">
                      <a16:colId xmlns:a16="http://schemas.microsoft.com/office/drawing/2014/main" val="2754736837"/>
                    </a:ext>
                  </a:extLst>
                </a:gridCol>
                <a:gridCol w="799812">
                  <a:extLst>
                    <a:ext uri="{9D8B030D-6E8A-4147-A177-3AD203B41FA5}">
                      <a16:colId xmlns:a16="http://schemas.microsoft.com/office/drawing/2014/main" val="3372955675"/>
                    </a:ext>
                  </a:extLst>
                </a:gridCol>
                <a:gridCol w="667137">
                  <a:extLst>
                    <a:ext uri="{9D8B030D-6E8A-4147-A177-3AD203B41FA5}">
                      <a16:colId xmlns:a16="http://schemas.microsoft.com/office/drawing/2014/main" val="112373268"/>
                    </a:ext>
                  </a:extLst>
                </a:gridCol>
                <a:gridCol w="799812">
                  <a:extLst>
                    <a:ext uri="{9D8B030D-6E8A-4147-A177-3AD203B41FA5}">
                      <a16:colId xmlns:a16="http://schemas.microsoft.com/office/drawing/2014/main" val="2607496011"/>
                    </a:ext>
                  </a:extLst>
                </a:gridCol>
                <a:gridCol w="667137">
                  <a:extLst>
                    <a:ext uri="{9D8B030D-6E8A-4147-A177-3AD203B41FA5}">
                      <a16:colId xmlns:a16="http://schemas.microsoft.com/office/drawing/2014/main" val="1235096226"/>
                    </a:ext>
                  </a:extLst>
                </a:gridCol>
                <a:gridCol w="667137">
                  <a:extLst>
                    <a:ext uri="{9D8B030D-6E8A-4147-A177-3AD203B41FA5}">
                      <a16:colId xmlns:a16="http://schemas.microsoft.com/office/drawing/2014/main" val="2110179514"/>
                    </a:ext>
                  </a:extLst>
                </a:gridCol>
                <a:gridCol w="88450">
                  <a:extLst>
                    <a:ext uri="{9D8B030D-6E8A-4147-A177-3AD203B41FA5}">
                      <a16:colId xmlns:a16="http://schemas.microsoft.com/office/drawing/2014/main" val="2620757245"/>
                    </a:ext>
                  </a:extLst>
                </a:gridCol>
                <a:gridCol w="88450">
                  <a:extLst>
                    <a:ext uri="{9D8B030D-6E8A-4147-A177-3AD203B41FA5}">
                      <a16:colId xmlns:a16="http://schemas.microsoft.com/office/drawing/2014/main" val="1477181440"/>
                    </a:ext>
                  </a:extLst>
                </a:gridCol>
                <a:gridCol w="667137">
                  <a:extLst>
                    <a:ext uri="{9D8B030D-6E8A-4147-A177-3AD203B41FA5}">
                      <a16:colId xmlns:a16="http://schemas.microsoft.com/office/drawing/2014/main" val="1844976383"/>
                    </a:ext>
                  </a:extLst>
                </a:gridCol>
                <a:gridCol w="667137">
                  <a:extLst>
                    <a:ext uri="{9D8B030D-6E8A-4147-A177-3AD203B41FA5}">
                      <a16:colId xmlns:a16="http://schemas.microsoft.com/office/drawing/2014/main" val="2692288553"/>
                    </a:ext>
                  </a:extLst>
                </a:gridCol>
                <a:gridCol w="667137">
                  <a:extLst>
                    <a:ext uri="{9D8B030D-6E8A-4147-A177-3AD203B41FA5}">
                      <a16:colId xmlns:a16="http://schemas.microsoft.com/office/drawing/2014/main" val="2605709969"/>
                    </a:ext>
                  </a:extLst>
                </a:gridCol>
              </a:tblGrid>
              <a:tr h="306804">
                <a:tc rowSpan="3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en-US" sz="11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1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сатылары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rowSpan="2" gridSpan="3">
                  <a:txBody>
                    <a:bodyPr/>
                    <a:lstStyle/>
                    <a:p>
                      <a:pPr marL="18034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 оқу жылы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 оқу жылы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оқу жылы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837198"/>
                  </a:ext>
                </a:extLst>
              </a:tr>
              <a:tr h="555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жарты-жылдық)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т</a:t>
                      </a:r>
                      <a:r>
                        <a:rPr lang="kk-KZ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оқсан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2525"/>
                  </a:ext>
                </a:extLst>
              </a:tr>
              <a:tr h="1331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Оқушылар саны/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kk-KZ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үздік оқушылар саны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gridSpan="2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Оқушылар саны/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kk-KZ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үздік оқушылар саны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gridSpan="2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Оқушылар саны/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kk-KZ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үздік оқушылар саны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Оқушылар саны/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kk-KZ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үздік оқушылар саны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4856577"/>
                  </a:ext>
                </a:extLst>
              </a:tr>
              <a:tr h="814392">
                <a:tc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1-4 сыныптар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64,3%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65,8%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gridSpan="2"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1450810"/>
                  </a:ext>
                </a:extLst>
              </a:tr>
              <a:tr h="814392">
                <a:tc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5-9 сыныптар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51,4%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gridSpan="2"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6566131"/>
                  </a:ext>
                </a:extLst>
              </a:tr>
              <a:tr h="814392">
                <a:tc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сыныптар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67,6%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64,7 %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gridSpan="2"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55947566"/>
                  </a:ext>
                </a:extLst>
              </a:tr>
              <a:tr h="814392">
                <a:tc>
                  <a:txBody>
                    <a:bodyPr/>
                    <a:lstStyle/>
                    <a:p>
                      <a:pPr marL="180340" algn="just" fontAlgn="base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en-US" sz="11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Барлығы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56,63%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58,7 %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gridSpan="2"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20320" marB="2032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69831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66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32656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Пәндер бойынша сапа % нәтижелерін  </a:t>
            </a:r>
          </a:p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2022 – 2023 оқу жылының 1 тоқсанымен салыстырмалы талдау салыстырғанда сапа % келесі пәндер бойынша </a:t>
            </a:r>
          </a:p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өскенін көрсетеді</a:t>
            </a: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: 5-11 сыныптар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626841"/>
              </p:ext>
            </p:extLst>
          </p:nvPr>
        </p:nvGraphicFramePr>
        <p:xfrm>
          <a:off x="623392" y="2060848"/>
          <a:ext cx="11305256" cy="3499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142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32656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Пәндер бойынша сапа % нәтижелерін  </a:t>
            </a:r>
          </a:p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2022 – 2023 оқу жылының 1 тоқсанымен салыстырмалы талдау салыстырғанда сапа % келесі пәндер бойынша </a:t>
            </a:r>
          </a:p>
          <a:p>
            <a:pPr algn="ctr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өскенін көрсетеді: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1864" y="1867470"/>
            <a:ext cx="2235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600" b="1" dirty="0">
                <a:latin typeface="Times New Roman" pitchFamily="18" charset="0"/>
                <a:cs typeface="Times New Roman" pitchFamily="18" charset="0"/>
              </a:rPr>
              <a:t>Бастауыш сыныптар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1343472" y="2215197"/>
          <a:ext cx="9577064" cy="423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7458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в образовательном пространстве.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2000" r="10806" b="12000"/>
          <a:stretch/>
        </p:blipFill>
        <p:spPr>
          <a:xfrm>
            <a:off x="7416339" y="1264662"/>
            <a:ext cx="1999473" cy="2690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0612" r="9668" b="12704"/>
          <a:stretch/>
        </p:blipFill>
        <p:spPr>
          <a:xfrm>
            <a:off x="379614" y="1246787"/>
            <a:ext cx="1839884" cy="2518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6061" r="9837" b="8121"/>
          <a:stretch/>
        </p:blipFill>
        <p:spPr>
          <a:xfrm>
            <a:off x="2741071" y="1309248"/>
            <a:ext cx="1853479" cy="2645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t="9333" r="12259" b="7030"/>
          <a:stretch/>
        </p:blipFill>
        <p:spPr>
          <a:xfrm>
            <a:off x="5041287" y="1236256"/>
            <a:ext cx="1820336" cy="2718683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6" b="14829"/>
          <a:stretch/>
        </p:blipFill>
        <p:spPr>
          <a:xfrm>
            <a:off x="9957404" y="1524000"/>
            <a:ext cx="2007054" cy="3491345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1111" y="3206652"/>
            <a:ext cx="2181308" cy="47291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4586" y="3460822"/>
            <a:ext cx="2144669" cy="46496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6548" y="3051325"/>
            <a:ext cx="1725968" cy="374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68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кабинета поддержки инклюзии.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6" y="3959840"/>
            <a:ext cx="3441219" cy="25809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4277086"/>
            <a:ext cx="3441219" cy="2580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86" y="1477497"/>
            <a:ext cx="3096492" cy="2322369"/>
          </a:xfrm>
          <a:prstGeom prst="rect">
            <a:avLst/>
          </a:prstGeom>
        </p:spPr>
      </p:pic>
      <p:pic>
        <p:nvPicPr>
          <p:cNvPr id="7" name="Объект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6" b="14829"/>
          <a:stretch/>
        </p:blipFill>
        <p:spPr>
          <a:xfrm>
            <a:off x="4637258" y="1524000"/>
            <a:ext cx="2982741" cy="5188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1027906"/>
            <a:ext cx="3400089" cy="27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04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безопасной и комфортной среды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01"/>
          <a:stretch/>
        </p:blipFill>
        <p:spPr>
          <a:xfrm>
            <a:off x="367146" y="1341726"/>
            <a:ext cx="4285424" cy="2246601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25226" r="13225" b="14278"/>
          <a:stretch/>
        </p:blipFill>
        <p:spPr>
          <a:xfrm>
            <a:off x="8421959" y="4026080"/>
            <a:ext cx="3546764" cy="2632365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r="1970"/>
          <a:stretch/>
        </p:blipFill>
        <p:spPr>
          <a:xfrm>
            <a:off x="6096000" y="1143217"/>
            <a:ext cx="5095263" cy="29925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95" y="3388772"/>
            <a:ext cx="4359564" cy="3269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28080" r="18030" b="15152"/>
          <a:stretch/>
        </p:blipFill>
        <p:spPr>
          <a:xfrm>
            <a:off x="229796" y="4290543"/>
            <a:ext cx="3832599" cy="21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читающего общества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48" y="1244600"/>
            <a:ext cx="3421688" cy="256626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8" y="1175299"/>
            <a:ext cx="4447308" cy="2501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06" y="4019547"/>
            <a:ext cx="4384194" cy="2466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r="20796" b="-202"/>
          <a:stretch/>
        </p:blipFill>
        <p:spPr>
          <a:xfrm>
            <a:off x="193964" y="1126475"/>
            <a:ext cx="3228109" cy="2599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18269" b="5812"/>
          <a:stretch/>
        </p:blipFill>
        <p:spPr>
          <a:xfrm>
            <a:off x="208319" y="4019547"/>
            <a:ext cx="3492423" cy="2614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1" b="-2659"/>
          <a:stretch/>
        </p:blipFill>
        <p:spPr>
          <a:xfrm>
            <a:off x="4244917" y="4292570"/>
            <a:ext cx="3355429" cy="23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24200" y="377133"/>
            <a:ext cx="10943600" cy="204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ru" sz="5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Модель развития профориентационной школы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 t="19199" b="15496"/>
          <a:stretch/>
        </p:blipFill>
        <p:spPr>
          <a:xfrm>
            <a:off x="3623110" y="2499143"/>
            <a:ext cx="2295201" cy="21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624200" y="4228900"/>
            <a:ext cx="10943600" cy="20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Профориентационная школа имени К.Сатпаева</a:t>
            </a:r>
            <a:endParaRPr sz="266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</a:pP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КГУ «Общеобразовательная школа №4 </a:t>
            </a:r>
            <a:endParaRPr sz="266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отдела образования г. Кокшетау Акмолинской области»</a:t>
            </a:r>
            <a:endParaRPr sz="266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41" y="2659253"/>
            <a:ext cx="1798180" cy="17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1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132500" y="224667"/>
            <a:ext cx="11360800" cy="57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SzPts val="990"/>
            </a:pPr>
            <a:r>
              <a:rPr lang="ru" sz="3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Миссия, видение и ценности школы</a:t>
            </a:r>
            <a:endParaRPr sz="3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9667" y="4476734"/>
            <a:ext cx="3012333" cy="225923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132500" y="866433"/>
            <a:ext cx="8758400" cy="568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55000" lnSpcReduction="20000"/>
          </a:bodyPr>
          <a:lstStyle/>
          <a:p>
            <a:pPr marL="0" indent="0" algn="just">
              <a:spcBef>
                <a:spcPts val="400"/>
              </a:spcBef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Миссия: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2727" b="1">
                <a:latin typeface="Raleway"/>
                <a:ea typeface="Raleway"/>
                <a:cs typeface="Raleway"/>
                <a:sym typeface="Raleway"/>
              </a:rPr>
              <a:t>создавать знания 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для развития профориентационной модели учащегося; знакомить учащихся с требованиями новых профессий, которые появятся в ближайшем будущем.</a:t>
            </a:r>
            <a:endParaRPr sz="272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Видение: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К 2027 году стать базовой профориентационной школой в регионе, которая осуществляет вклад в развитие экономики Акмолинской области</a:t>
            </a:r>
            <a:endParaRPr sz="272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Осуществлять подготовку выпускников, имеющих профессиональные планы и навыки, умеющих свободно адаптироваться в быстро меняющемся мире.</a:t>
            </a:r>
            <a:endParaRPr sz="272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Обучение, ориентированное на ученика - 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мы помогаем каждому найти свой путь к успеху, постоянно поднимать планку личных достижений, научиться преодолевать трудности, повысить самооценку, обрести уверенность в себе.</a:t>
            </a:r>
            <a:endParaRPr sz="272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Вера в успех каждого - </a:t>
            </a:r>
            <a:r>
              <a:rPr lang="ru" sz="2727" b="1">
                <a:latin typeface="Raleway"/>
                <a:ea typeface="Raleway"/>
                <a:cs typeface="Raleway"/>
                <a:sym typeface="Raleway"/>
              </a:rPr>
              <a:t>Мы верим в успех каждого.</a:t>
            </a:r>
            <a:endParaRPr sz="2727" b="1"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Уважение - 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принятие другого, отличного от тебя, имеющего другие взгляды. Мы учим каждого ребенка относиться с уважением к другим людям, к их убеждениям и чувствам.</a:t>
            </a:r>
            <a:endParaRPr sz="272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Честность - 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главный, руководящий принцип школы. Мы учим каждого ребенка оставаться честным в любой ситуации</a:t>
            </a:r>
            <a:endParaRPr sz="272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Ответственность - 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Мы </a:t>
            </a:r>
            <a:r>
              <a:rPr lang="ru" sz="2727" b="1">
                <a:latin typeface="Raleway"/>
                <a:ea typeface="Raleway"/>
                <a:cs typeface="Raleway"/>
                <a:sym typeface="Raleway"/>
              </a:rPr>
              <a:t>разделяем </a:t>
            </a:r>
            <a:r>
              <a:rPr lang="ru" sz="2727" b="1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ответственность  с учащимися за их выбор и успех.</a:t>
            </a:r>
            <a:endParaRPr sz="272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" sz="272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Сотрудничество - </a:t>
            </a:r>
            <a:r>
              <a:rPr lang="ru" sz="272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Мы развиваем у ребят способность выстраивать связи с разными людьми, отношения, основанные на глубокой дружбе, взаимоподдержке, учим проявлять уважение к успехам другого, признавать и ценить не только свои заслуги.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4067" y="59867"/>
            <a:ext cx="2524933" cy="252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7534" y="2436351"/>
            <a:ext cx="2524933" cy="179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67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r>
              <a:rPr lang="kk-KZ" sz="2400" dirty="0" smtClean="0"/>
              <a:t/>
            </a:r>
            <a:br>
              <a:rPr lang="kk-KZ" sz="2400" dirty="0" smtClean="0"/>
            </a:br>
            <a:r>
              <a:rPr lang="kk-KZ" sz="2400" dirty="0"/>
              <a:t/>
            </a:r>
            <a:br>
              <a:rPr lang="kk-KZ" sz="2400" dirty="0"/>
            </a:br>
            <a:r>
              <a:rPr lang="kk-KZ" sz="2400" dirty="0" smtClean="0"/>
              <a:t/>
            </a:r>
            <a:br>
              <a:rPr lang="kk-KZ" sz="2400" dirty="0" smtClean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56705"/>
            <a:ext cx="10515600" cy="5520258"/>
          </a:xfrm>
        </p:spPr>
        <p:txBody>
          <a:bodyPr/>
          <a:lstStyle/>
          <a:p>
            <a:pPr marL="0" indent="0" algn="ctr">
              <a:buNone/>
            </a:pP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измененения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внешних и внутренних условий жизнедеятельности школы, которые диктуют необходимость дальнейшего развития образовательного процесса в школе. Анализ имеющихся условий и ресурсного обеспечения с учетом прогноза о перспективах, их изменениях.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11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415600" y="256767"/>
            <a:ext cx="11360800" cy="12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SzPts val="990"/>
            </a:pPr>
            <a:r>
              <a:rPr lang="ru" sz="3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Компетенции в рамках стратегических направлений развития школы</a:t>
            </a:r>
            <a:endParaRPr sz="3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033" y="2734133"/>
            <a:ext cx="5559968" cy="39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9350800" cy="146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75000"/>
              </a:lnSpc>
              <a:spcBef>
                <a:spcPts val="800"/>
              </a:spcBef>
              <a:buClr>
                <a:schemeClr val="dk1"/>
              </a:buClr>
              <a:buSzPts val="514"/>
              <a:buNone/>
            </a:pPr>
            <a:r>
              <a:rPr lang="ru" sz="176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1.</a:t>
            </a:r>
            <a:r>
              <a:rPr lang="ru" sz="154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Модернизация образовательного процесса;</a:t>
            </a:r>
            <a:endParaRPr sz="154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lnSpc>
                <a:spcPct val="75000"/>
              </a:lnSpc>
              <a:spcBef>
                <a:spcPts val="800"/>
              </a:spcBef>
              <a:buClr>
                <a:schemeClr val="dk1"/>
              </a:buClr>
              <a:buSzPts val="514"/>
              <a:buNone/>
            </a:pPr>
            <a:r>
              <a:rPr lang="ru" sz="176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2.</a:t>
            </a:r>
            <a:r>
              <a:rPr lang="ru" sz="154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Совершенствование кадрового потенциала;</a:t>
            </a:r>
            <a:endParaRPr sz="154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lnSpc>
                <a:spcPct val="75000"/>
              </a:lnSpc>
              <a:spcBef>
                <a:spcPts val="800"/>
              </a:spcBef>
              <a:buClr>
                <a:schemeClr val="dk1"/>
              </a:buClr>
              <a:buSzPts val="514"/>
              <a:buNone/>
            </a:pPr>
            <a:r>
              <a:rPr lang="ru" sz="176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3.</a:t>
            </a:r>
            <a:r>
              <a:rPr lang="ru" sz="154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Обновление воспитательного процесса;</a:t>
            </a:r>
            <a:endParaRPr sz="154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lnSpc>
                <a:spcPct val="7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514"/>
              <a:buNone/>
            </a:pPr>
            <a:r>
              <a:rPr lang="ru" sz="176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4.</a:t>
            </a:r>
            <a:r>
              <a:rPr lang="ru" sz="154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Обновление инфраструктуры школы.</a:t>
            </a:r>
            <a:endParaRPr sz="1168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15600" y="3102033"/>
            <a:ext cx="8646000" cy="279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spcBef>
                <a:spcPts val="667"/>
              </a:spcBef>
              <a:buClr>
                <a:schemeClr val="dk1"/>
              </a:buClr>
              <a:buSzPts val="1100"/>
            </a:pPr>
            <a:r>
              <a:rPr lang="ru" sz="1333" b="1">
                <a:solidFill>
                  <a:srgbClr val="83992A"/>
                </a:solidFill>
              </a:rPr>
              <a:t>•</a:t>
            </a:r>
            <a:r>
              <a:rPr lang="ru" sz="1333" b="1">
                <a:solidFill>
                  <a:srgbClr val="262626"/>
                </a:solidFill>
              </a:rPr>
              <a:t>Функциональная грамотность ГОСО (прикладная география, математика, экология);</a:t>
            </a:r>
            <a:endParaRPr sz="1333" b="1">
              <a:solidFill>
                <a:srgbClr val="262626"/>
              </a:solidFill>
            </a:endParaRP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ru" sz="1333" b="1">
                <a:solidFill>
                  <a:srgbClr val="83992A"/>
                </a:solidFill>
              </a:rPr>
              <a:t>•</a:t>
            </a:r>
            <a:r>
              <a:rPr lang="ru" sz="1333" b="1">
                <a:solidFill>
                  <a:srgbClr val="262626"/>
                </a:solidFill>
              </a:rPr>
              <a:t>Профориентационные компетенции (минералогия, недропользования, горнодобывающая промышленность);</a:t>
            </a:r>
            <a:endParaRPr sz="1333" b="1">
              <a:solidFill>
                <a:srgbClr val="262626"/>
              </a:solidFill>
            </a:endParaRP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ru" sz="1333" b="1">
                <a:solidFill>
                  <a:srgbClr val="83992A"/>
                </a:solidFill>
              </a:rPr>
              <a:t>•</a:t>
            </a:r>
            <a:r>
              <a:rPr lang="ru" sz="1333" b="1">
                <a:solidFill>
                  <a:srgbClr val="262626"/>
                </a:solidFill>
              </a:rPr>
              <a:t>Личностные компетенции (ораторское мастерство, инициатива, ответственность);</a:t>
            </a:r>
            <a:endParaRPr sz="1333" b="1">
              <a:solidFill>
                <a:srgbClr val="262626"/>
              </a:solidFill>
            </a:endParaRP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ru" sz="1333" b="1">
                <a:solidFill>
                  <a:srgbClr val="83992A"/>
                </a:solidFill>
              </a:rPr>
              <a:t>•</a:t>
            </a:r>
            <a:r>
              <a:rPr lang="ru" sz="1333" b="1">
                <a:solidFill>
                  <a:srgbClr val="262626"/>
                </a:solidFill>
              </a:rPr>
              <a:t>Цифровые компетенции (программирование, IT-технологии, робототехника);</a:t>
            </a:r>
            <a:endParaRPr sz="1333" b="1">
              <a:solidFill>
                <a:srgbClr val="262626"/>
              </a:solidFill>
            </a:endParaRP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ru" sz="1333" b="1">
                <a:solidFill>
                  <a:srgbClr val="83992A"/>
                </a:solidFill>
              </a:rPr>
              <a:t>•</a:t>
            </a:r>
            <a:r>
              <a:rPr lang="ru" sz="1333" b="1">
                <a:solidFill>
                  <a:srgbClr val="262626"/>
                </a:solidFill>
              </a:rPr>
              <a:t>Арт-спорт: игровые виды спорта, многоборье, кружки по производству эко-продуктов (эко-сумки и т.д.);</a:t>
            </a:r>
            <a:endParaRPr sz="1333" b="1">
              <a:solidFill>
                <a:srgbClr val="262626"/>
              </a:solidFill>
            </a:endParaRP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ru" sz="1333" b="1">
                <a:solidFill>
                  <a:srgbClr val="83992A"/>
                </a:solidFill>
              </a:rPr>
              <a:t>•</a:t>
            </a:r>
            <a:r>
              <a:rPr lang="ru" sz="1333" b="1">
                <a:solidFill>
                  <a:srgbClr val="262626"/>
                </a:solidFill>
              </a:rPr>
              <a:t>Мировоззренческие компетенции:  исследование и наука, системность знаний;</a:t>
            </a:r>
            <a:endParaRPr sz="1333" b="1">
              <a:solidFill>
                <a:srgbClr val="262626"/>
              </a:solidFill>
            </a:endParaRPr>
          </a:p>
          <a:p>
            <a:pPr algn="just">
              <a:spcBef>
                <a:spcPts val="800"/>
              </a:spcBef>
            </a:pPr>
            <a:r>
              <a:rPr lang="ru" sz="1333" b="1">
                <a:solidFill>
                  <a:srgbClr val="83992A"/>
                </a:solidFill>
              </a:rPr>
              <a:t>•</a:t>
            </a:r>
            <a:r>
              <a:rPr lang="ru" sz="1333" b="1">
                <a:solidFill>
                  <a:srgbClr val="262626"/>
                </a:solidFill>
              </a:rPr>
              <a:t>Краеведение: Сатпаеведение, жизненный, научный и творческий путь ученых Казахстана </a:t>
            </a:r>
            <a:endParaRPr sz="1333" b="1"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ru" sz="1333" b="1">
                <a:solidFill>
                  <a:srgbClr val="262626"/>
                </a:solidFill>
              </a:rPr>
              <a:t>геологическая карта  региона и др.</a:t>
            </a:r>
            <a:endParaRPr sz="1333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14069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244400" y="320967"/>
            <a:ext cx="11360800" cy="9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ru" sz="3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Обновление инфраструктуры школы. Совершенствование кадрового потенциала </a:t>
            </a:r>
            <a:endParaRPr sz="3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244400" y="1237967"/>
            <a:ext cx="5851600" cy="37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lnSpc>
                <a:spcPct val="115000"/>
              </a:lnSpc>
              <a:spcBef>
                <a:spcPts val="533"/>
              </a:spcBef>
              <a:buClr>
                <a:schemeClr val="dk1"/>
              </a:buClr>
              <a:buSzPts val="1100"/>
              <a:buNone/>
            </a:pPr>
            <a:r>
              <a:rPr lang="ru" sz="1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200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Интеграция ресурсов в создание профориентационной школы через реализацию целей школы.</a:t>
            </a:r>
            <a:endParaRPr sz="1200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ru" sz="1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200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Мотивация педагогов через возможность обучения и результативности деятельности профессионального и личностного роста педагога.</a:t>
            </a:r>
            <a:endParaRPr sz="1200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ru" sz="1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200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Обучение и развитие  через непрерывное образование по индивидуальной траектории развития педагогов, предусматривающая обучение внутри школы по принципу «равный – равному», в стране – с лучшими казахстанскими экспертами и за рубежом – на базе передовых организаций образования.</a:t>
            </a:r>
            <a:endParaRPr sz="1200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ru" sz="1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200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Корпоративная культура общепринятых ценностей. </a:t>
            </a:r>
            <a:endParaRPr sz="1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ru" sz="1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200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Коворкинг-зоны, студия профориентационной работы, кабинеты географии, истории, музей школы, СТЭМ – кабинеты, арт-зоны, читательские зоны, зоны для индивидуальной работы и пр.</a:t>
            </a:r>
            <a:endParaRPr sz="1200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None/>
            </a:pPr>
            <a:r>
              <a:rPr lang="ru" sz="1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200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Привлечение социальных партнеров для инвестирования кабинетов.</a:t>
            </a:r>
            <a:endParaRPr sz="1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l="-23900"/>
          <a:stretch/>
        </p:blipFill>
        <p:spPr>
          <a:xfrm>
            <a:off x="4340350" y="5056797"/>
            <a:ext cx="3839132" cy="18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t="53119"/>
          <a:stretch/>
        </p:blipFill>
        <p:spPr>
          <a:xfrm>
            <a:off x="8179465" y="5056800"/>
            <a:ext cx="3425737" cy="180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t="68487"/>
          <a:stretch/>
        </p:blipFill>
        <p:spPr>
          <a:xfrm>
            <a:off x="411434" y="5056795"/>
            <a:ext cx="4651865" cy="180120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6096000" y="1237967"/>
            <a:ext cx="5950000" cy="34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50000"/>
              </a:lnSpc>
              <a:spcBef>
                <a:spcPts val="667"/>
              </a:spcBef>
              <a:buClr>
                <a:schemeClr val="dk1"/>
              </a:buClr>
              <a:buSzPts val="1100"/>
            </a:pPr>
            <a:r>
              <a:rPr lang="ru" sz="1200" b="1">
                <a:solidFill>
                  <a:srgbClr val="83992A"/>
                </a:solidFill>
              </a:rPr>
              <a:t>•</a:t>
            </a:r>
            <a:r>
              <a:rPr lang="ru" sz="1200" b="1">
                <a:solidFill>
                  <a:srgbClr val="262626"/>
                </a:solidFill>
              </a:rPr>
              <a:t>Интеграция ресурсов в создание профориентационной школы через реализацию целей школы</a:t>
            </a:r>
            <a:endParaRPr sz="1200" b="1">
              <a:solidFill>
                <a:srgbClr val="262626"/>
              </a:solidFill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ru" sz="1200" b="1">
                <a:solidFill>
                  <a:srgbClr val="83992A"/>
                </a:solidFill>
              </a:rPr>
              <a:t>•</a:t>
            </a:r>
            <a:r>
              <a:rPr lang="ru" sz="1200" b="1">
                <a:solidFill>
                  <a:srgbClr val="262626"/>
                </a:solidFill>
              </a:rPr>
              <a:t>Мотивация педагогов через возможность обучения, возможность результативности деятельности педагога, профессионального и личностного роста</a:t>
            </a:r>
            <a:endParaRPr sz="1200" b="1">
              <a:solidFill>
                <a:srgbClr val="262626"/>
              </a:solidFill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ru" sz="1200" b="1">
                <a:solidFill>
                  <a:srgbClr val="83992A"/>
                </a:solidFill>
              </a:rPr>
              <a:t>•</a:t>
            </a:r>
            <a:r>
              <a:rPr lang="ru" sz="1200" b="1">
                <a:solidFill>
                  <a:srgbClr val="262626"/>
                </a:solidFill>
              </a:rPr>
              <a:t>Обучение и развитие  через непрерывное образование по индивидуальной траектории развития педагогов, предусматривающая обучение внутри школы по принципу «равный – равному», в стране – с лучшими казахстанскими экспертами и за рубежом – на базе передовых организаций образования. Оценивание педагогов будет основана на сотрудничестве, коллективной выработке идей, миссии и Корпоративная культура общепринятых ценностей. </a:t>
            </a:r>
            <a:endParaRPr sz="12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60552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244433" y="171200"/>
            <a:ext cx="11360800" cy="10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SzPts val="990"/>
            </a:pPr>
            <a:r>
              <a:rPr lang="ru" sz="3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Модернизация образовательного и воспитательного процесса</a:t>
            </a:r>
            <a:endParaRPr sz="3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76633" y="1144767"/>
            <a:ext cx="6943600" cy="560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0" indent="0" algn="just">
              <a:spcBef>
                <a:spcPts val="667"/>
              </a:spcBef>
              <a:buClr>
                <a:schemeClr val="dk1"/>
              </a:buClr>
              <a:buSzPct val="47826"/>
              <a:buNone/>
            </a:pPr>
            <a:r>
              <a:rPr lang="ru" sz="306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Обновление Учебной программы,</a:t>
            </a:r>
            <a:endParaRPr sz="266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Clr>
                <a:schemeClr val="dk1"/>
              </a:buClr>
              <a:buSzPct val="47826"/>
              <a:buNone/>
            </a:pPr>
            <a:r>
              <a:rPr lang="ru" sz="306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1-4 классы – мастер-классы партнеров и родителей (кулинарные, столярные, швейные, художественные, вокальные, танцевальные и т д)</a:t>
            </a:r>
            <a:endParaRPr sz="266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Clr>
                <a:schemeClr val="dk1"/>
              </a:buClr>
              <a:buSzPct val="47826"/>
              <a:buNone/>
            </a:pPr>
            <a:r>
              <a:rPr lang="ru" sz="306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5-8 классы – курсы по самоопределению личности, поиски Икигай</a:t>
            </a:r>
            <a:endParaRPr sz="266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Clr>
                <a:schemeClr val="dk1"/>
              </a:buClr>
              <a:buSzPct val="47826"/>
              <a:buNone/>
            </a:pPr>
            <a:r>
              <a:rPr lang="ru" sz="306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9-11 классы – диагностика, тематические консультации, семинары, тренинги, профессиональные пробы, портфолио, профориентационные курсы «Сатпаевтану», «Минералогия», «Экономическая география», «Геология», «Недра на территории Акмолинской области»</a:t>
            </a:r>
            <a:endParaRPr sz="2667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ru" sz="3067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Привлечение преподавателей  ВУЗов, специалистов </a:t>
            </a:r>
            <a:r>
              <a:rPr lang="ru" sz="2667" b="1">
                <a:latin typeface="Raleway"/>
                <a:ea typeface="Raleway"/>
                <a:cs typeface="Raleway"/>
                <a:sym typeface="Raleway"/>
              </a:rPr>
              <a:t>«Алтынтау», </a:t>
            </a:r>
            <a:r>
              <a:rPr lang="ru" sz="2667" b="1">
                <a:solidFill>
                  <a:srgbClr val="262626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Кокшетауминводы</a:t>
            </a:r>
            <a:r>
              <a:rPr lang="ru" sz="2667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, гидрогеология для проведения практических работ, бесед.</a:t>
            </a:r>
            <a:endParaRPr sz="3067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0868" y="802434"/>
            <a:ext cx="1810633" cy="24582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7933" y="3194418"/>
            <a:ext cx="2725832" cy="12777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4335" y="4553734"/>
            <a:ext cx="2107535" cy="19926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15967" y="4813033"/>
            <a:ext cx="2055632" cy="13695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" name="Google Shape;10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7801" y="1064497"/>
            <a:ext cx="2344935" cy="1941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748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62100" y="342367"/>
            <a:ext cx="11360800" cy="99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SzPts val="990"/>
            </a:pPr>
            <a:r>
              <a:rPr lang="ru" sz="3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Введение системы мониторинга и оценки. Индикаторы</a:t>
            </a:r>
            <a:endParaRPr sz="3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13822"/>
          <a:stretch/>
        </p:blipFill>
        <p:spPr>
          <a:xfrm>
            <a:off x="7589200" y="3728567"/>
            <a:ext cx="4497467" cy="296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362100" y="1280600"/>
            <a:ext cx="9620000" cy="447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 algn="just">
              <a:spcBef>
                <a:spcPts val="800"/>
              </a:spcBef>
              <a:buClr>
                <a:schemeClr val="dk1"/>
              </a:buClr>
              <a:buSzPts val="852"/>
              <a:buNone/>
            </a:pPr>
            <a:r>
              <a:rPr lang="ru" sz="2575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21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Консультации, беседы, наблюдение;</a:t>
            </a:r>
            <a:endParaRPr sz="221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Clr>
                <a:schemeClr val="dk1"/>
              </a:buClr>
              <a:buSzPts val="852"/>
              <a:buNone/>
            </a:pPr>
            <a:r>
              <a:rPr lang="ru" sz="2575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21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Мониторинг трудоустроенности выпускников;</a:t>
            </a:r>
            <a:endParaRPr sz="221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Clr>
                <a:schemeClr val="dk1"/>
              </a:buClr>
              <a:buSzPts val="852"/>
              <a:buNone/>
            </a:pPr>
            <a:r>
              <a:rPr lang="ru" sz="2575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21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Проведение фокус-групп по мониторингу и оценке деятельности школы;</a:t>
            </a:r>
            <a:endParaRPr sz="221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buClr>
                <a:schemeClr val="dk1"/>
              </a:buClr>
              <a:buSzPts val="852"/>
              <a:buNone/>
            </a:pPr>
            <a:r>
              <a:rPr lang="ru" sz="2575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221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Индикаторы: количество учащихся, поступивших в профильные ВУЗы и СУЗы.  </a:t>
            </a:r>
            <a:endParaRPr sz="221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spcBef>
                <a:spcPts val="800"/>
              </a:spcBef>
              <a:spcAft>
                <a:spcPts val="1600"/>
              </a:spcAft>
              <a:buSzPts val="852"/>
              <a:buNone/>
            </a:pPr>
            <a:endParaRPr sz="1593" b="1"/>
          </a:p>
        </p:txBody>
      </p:sp>
    </p:spTree>
    <p:extLst>
      <p:ext uri="{BB962C8B-B14F-4D97-AF65-F5344CB8AC3E}">
        <p14:creationId xmlns:p14="http://schemas.microsoft.com/office/powerpoint/2010/main" val="2824864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00" y="153814"/>
            <a:ext cx="11360800" cy="553552"/>
          </a:xfrm>
        </p:spPr>
        <p:txBody>
          <a:bodyPr>
            <a:norm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деятельности по предпрофильной подготовке: 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600" y="707366"/>
            <a:ext cx="11360800" cy="4932441"/>
          </a:xfrm>
        </p:spPr>
        <p:txBody>
          <a:bodyPr>
            <a:noAutofit/>
          </a:bodyPr>
          <a:lstStyle/>
          <a:p>
            <a:r>
              <a:rPr lang="kk-KZ" sz="2400" dirty="0" smtClean="0">
                <a:solidFill>
                  <a:srgbClr val="FF0000"/>
                </a:solidFill>
              </a:rPr>
              <a:t>Январь 2025 года </a:t>
            </a:r>
            <a:r>
              <a:rPr lang="kk-KZ" sz="2400" dirty="0" smtClean="0"/>
              <a:t>– 6 учащихся 11-х классов получили дипломы о присвоении рабочей квалификации с колледжа СТК </a:t>
            </a:r>
          </a:p>
          <a:p>
            <a:r>
              <a:rPr lang="kk-KZ" sz="2400" dirty="0" smtClean="0">
                <a:solidFill>
                  <a:srgbClr val="FF0000"/>
                </a:solidFill>
              </a:rPr>
              <a:t>Январь 2026 года </a:t>
            </a:r>
            <a:r>
              <a:rPr lang="kk-KZ" sz="2400" dirty="0" smtClean="0"/>
              <a:t>– 5 учащихся ныне 10-х классов получа дипломы о присвоении рабочей квалификации с колледжа СТК </a:t>
            </a:r>
          </a:p>
          <a:p>
            <a:r>
              <a:rPr lang="kk-KZ" sz="2400" dirty="0" smtClean="0">
                <a:solidFill>
                  <a:srgbClr val="FF0000"/>
                </a:solidFill>
              </a:rPr>
              <a:t>Сентябрь 2025 года </a:t>
            </a:r>
            <a:r>
              <a:rPr lang="kk-KZ" sz="2400" dirty="0" smtClean="0"/>
              <a:t>– открытие двух профильных классов на базе СТК по направлениям: </a:t>
            </a:r>
          </a:p>
          <a:p>
            <a:pPr marL="152396" indent="0">
              <a:buNone/>
            </a:pPr>
            <a:r>
              <a:rPr lang="kk-KZ" sz="2400" u="sng" dirty="0"/>
              <a:t>С</a:t>
            </a:r>
            <a:r>
              <a:rPr lang="kk-KZ" sz="2400" u="sng" dirty="0" smtClean="0"/>
              <a:t>варочное дело </a:t>
            </a:r>
            <a:r>
              <a:rPr lang="kk-KZ" sz="2400" dirty="0" smtClean="0"/>
              <a:t>(квалификация «Электрогазосварщик»); </a:t>
            </a:r>
          </a:p>
          <a:p>
            <a:pPr marL="152396" indent="0">
              <a:buNone/>
            </a:pPr>
            <a:r>
              <a:rPr lang="kk-KZ" sz="2400" u="sng" dirty="0" smtClean="0"/>
              <a:t>Организация питания </a:t>
            </a:r>
            <a:r>
              <a:rPr lang="kk-KZ" sz="2400" dirty="0" smtClean="0"/>
              <a:t>(квалификация повар-технолог, кондитер-оформитель); </a:t>
            </a:r>
          </a:p>
          <a:p>
            <a:pPr marL="152396" indent="0">
              <a:buNone/>
            </a:pPr>
            <a:r>
              <a:rPr lang="kk-KZ" sz="2400" u="sng" dirty="0" smtClean="0"/>
              <a:t>Цифровая техника </a:t>
            </a:r>
            <a:r>
              <a:rPr lang="kk-KZ" sz="2400" dirty="0" smtClean="0"/>
              <a:t>(квалификация механик по ремонту и обслуживанию электронной цифровой техники); </a:t>
            </a:r>
          </a:p>
          <a:p>
            <a:pPr marL="152396" indent="0">
              <a:buNone/>
            </a:pPr>
            <a:r>
              <a:rPr lang="kk-KZ" sz="2400" u="sng" dirty="0" smtClean="0"/>
              <a:t>Управление недвижимостью </a:t>
            </a:r>
            <a:r>
              <a:rPr lang="kk-KZ" sz="2400" dirty="0" smtClean="0"/>
              <a:t>(квалификация хаус-мастер- э</a:t>
            </a:r>
            <a:r>
              <a:rPr lang="ru-RU" sz="2400" dirty="0" smtClean="0"/>
              <a:t>то </a:t>
            </a:r>
            <a:r>
              <a:rPr lang="ru-RU" sz="2400" dirty="0"/>
              <a:t>специалист по техническому обслуживанию и мелкому ремонту зданий, как офисных, так и жилых.</a:t>
            </a:r>
            <a:r>
              <a:rPr lang="kk-KZ" sz="2400" dirty="0" smtClean="0"/>
              <a:t>); </a:t>
            </a:r>
          </a:p>
          <a:p>
            <a:pPr marL="152396" indent="0">
              <a:buNone/>
            </a:pPr>
            <a:r>
              <a:rPr lang="kk-KZ" sz="2400" u="sng" dirty="0" smtClean="0"/>
              <a:t>Строительство и эксплуатация зданий и сооружений </a:t>
            </a:r>
            <a:r>
              <a:rPr lang="kk-KZ" sz="2400" dirty="0" smtClean="0"/>
              <a:t>(квалификация мастер отделочных работ) </a:t>
            </a:r>
          </a:p>
          <a:p>
            <a:pPr marL="152396" indent="0" algn="ctr">
              <a:buNone/>
            </a:pPr>
            <a:r>
              <a:rPr lang="kk-KZ" sz="1800" i="1" dirty="0" smtClean="0"/>
              <a:t>предусмотрена стипендия учащимся профильных классов (9-ые классы), оплата проезда)</a:t>
            </a:r>
          </a:p>
        </p:txBody>
      </p:sp>
    </p:spTree>
    <p:extLst>
      <p:ext uri="{BB962C8B-B14F-4D97-AF65-F5344CB8AC3E}">
        <p14:creationId xmlns:p14="http://schemas.microsoft.com/office/powerpoint/2010/main" val="311272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105333" y="121667"/>
            <a:ext cx="5680400" cy="63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SzPts val="990"/>
            </a:pPr>
            <a:r>
              <a:rPr lang="ru" sz="3200" b="1" dirty="0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Проектная команда</a:t>
            </a:r>
            <a:endParaRPr sz="3200" b="1" dirty="0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148133" y="756467"/>
            <a:ext cx="5991200" cy="591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667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Директор школы Хасенова Мадина Бельгибаевна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Заместитель директора по УВР Тюлебаева Галия Серикжановна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Заместитель директора по УВР Калиева Ботагоз Каматаевна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Заместитель директора по УВР Бускеева Куралай Егинбаевна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Заместитель директора по УВР Бейсембаева Гаухар Сагдатовна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Заместитель директора по УВР Мурат Нурсауле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Психолог, профориентатор школы Терентьева Ирина Михайловна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Психолог, профориентатор школы Ибраева Орынбасар Салыковна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Учитель информатики Иманжанова Лаула Мадениетовна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Учитель географии Пасечнюк Регина Ханифовна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Учитель географии Тарасевич Марина Владимировна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buClr>
                <a:schemeClr val="dk1"/>
              </a:buClr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Учитель истории Магавина Замзагуль Баракпаевна  </a:t>
            </a:r>
            <a:endParaRPr sz="133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SzPts val="523"/>
              <a:buNone/>
            </a:pPr>
            <a:r>
              <a:rPr lang="ru" sz="1333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•</a:t>
            </a:r>
            <a:r>
              <a:rPr lang="ru" sz="133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Учитель истории Кузьмина Юлия федоровна </a:t>
            </a:r>
            <a:endParaRPr sz="1333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6245800" y="154467"/>
            <a:ext cx="5680400" cy="5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SzPts val="990"/>
            </a:pPr>
            <a:r>
              <a:rPr lang="ru" sz="3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Партнеры проекта</a:t>
            </a:r>
            <a:endParaRPr sz="3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6245800" y="4480933"/>
            <a:ext cx="5680400" cy="67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SzPts val="990"/>
            </a:pPr>
            <a:r>
              <a:rPr lang="ru" sz="3200" b="1">
                <a:solidFill>
                  <a:srgbClr val="83992A"/>
                </a:solidFill>
                <a:latin typeface="Raleway"/>
                <a:ea typeface="Raleway"/>
                <a:cs typeface="Raleway"/>
                <a:sym typeface="Raleway"/>
              </a:rPr>
              <a:t>Контакты</a:t>
            </a:r>
            <a:endParaRPr sz="3200" b="1">
              <a:solidFill>
                <a:srgbClr val="8399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6245800" y="5159333"/>
            <a:ext cx="5847200" cy="10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667"/>
              </a:spcBef>
              <a:buSzPts val="523"/>
              <a:buNone/>
            </a:pPr>
            <a:r>
              <a:rPr lang="ru" sz="172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Акмолинская область, г. Кокшетау, ул.Сатпаева, 72</a:t>
            </a:r>
            <a:endParaRPr sz="172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SzPts val="523"/>
              <a:buNone/>
            </a:pPr>
            <a:r>
              <a:rPr lang="ru" sz="1723" b="1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тел.: 8 (7162) 25-24-72</a:t>
            </a:r>
            <a:endParaRPr sz="1723" b="1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6867" y="1424216"/>
            <a:ext cx="1083200" cy="84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2431" y="874436"/>
            <a:ext cx="1083200" cy="82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5998400" y="874433"/>
            <a:ext cx="4480000" cy="392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14856" algn="just">
              <a:lnSpc>
                <a:spcPct val="150000"/>
              </a:lnSpc>
              <a:spcBef>
                <a:spcPts val="667"/>
              </a:spcBef>
              <a:buClr>
                <a:srgbClr val="83992A"/>
              </a:buClr>
              <a:buSzPts val="1300"/>
              <a:buFont typeface="Raleway"/>
              <a:buChar char="●"/>
            </a:pPr>
            <a:r>
              <a:rPr lang="ru" sz="1733" b="1">
                <a:latin typeface="Raleway"/>
                <a:ea typeface="Raleway"/>
                <a:cs typeface="Raleway"/>
                <a:sym typeface="Raleway"/>
              </a:rPr>
              <a:t>ТОО “ГорМолЗавод” </a:t>
            </a:r>
            <a:endParaRPr sz="1733" b="1">
              <a:latin typeface="Raleway"/>
              <a:ea typeface="Raleway"/>
              <a:cs typeface="Raleway"/>
              <a:sym typeface="Raleway"/>
            </a:endParaRPr>
          </a:p>
          <a:p>
            <a:pPr indent="-414856" algn="just">
              <a:lnSpc>
                <a:spcPct val="150000"/>
              </a:lnSpc>
              <a:buClr>
                <a:srgbClr val="83992A"/>
              </a:buClr>
              <a:buSzPts val="1300"/>
              <a:buFont typeface="Raleway"/>
              <a:buChar char="●"/>
            </a:pPr>
            <a:r>
              <a:rPr lang="ru" sz="1733" b="1">
                <a:solidFill>
                  <a:srgbClr val="202124"/>
                </a:solidFill>
                <a:latin typeface="Raleway"/>
                <a:ea typeface="Raleway"/>
                <a:cs typeface="Raleway"/>
                <a:sym typeface="Raleway"/>
              </a:rPr>
              <a:t>АО “</a:t>
            </a:r>
            <a:r>
              <a:rPr lang="ru" sz="1733" b="1">
                <a:solidFill>
                  <a:srgbClr val="040C28"/>
                </a:solidFill>
                <a:latin typeface="Raleway"/>
                <a:ea typeface="Raleway"/>
                <a:cs typeface="Raleway"/>
                <a:sym typeface="Raleway"/>
              </a:rPr>
              <a:t>Altyntau Kokshetau</a:t>
            </a:r>
            <a:r>
              <a:rPr lang="ru" sz="1733" b="1">
                <a:solidFill>
                  <a:srgbClr val="202124"/>
                </a:solidFill>
                <a:latin typeface="Raleway"/>
                <a:ea typeface="Raleway"/>
                <a:cs typeface="Raleway"/>
                <a:sym typeface="Raleway"/>
              </a:rPr>
              <a:t>”</a:t>
            </a:r>
            <a:endParaRPr sz="1733" b="1">
              <a:solidFill>
                <a:srgbClr val="20212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414856" algn="just">
              <a:lnSpc>
                <a:spcPct val="150000"/>
              </a:lnSpc>
              <a:buClr>
                <a:srgbClr val="83992A"/>
              </a:buClr>
              <a:buSzPts val="1300"/>
              <a:buFont typeface="Raleway"/>
              <a:buChar char="●"/>
            </a:pPr>
            <a:r>
              <a:rPr lang="ru" sz="1733" b="1">
                <a:solidFill>
                  <a:srgbClr val="202124"/>
                </a:solidFill>
                <a:latin typeface="Raleway"/>
                <a:ea typeface="Raleway"/>
                <a:cs typeface="Raleway"/>
                <a:sym typeface="Raleway"/>
              </a:rPr>
              <a:t>АО “Кокшетауские минеральные </a:t>
            </a:r>
            <a:r>
              <a:rPr lang="ru" sz="1733" b="1">
                <a:solidFill>
                  <a:srgbClr val="202124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воды”</a:t>
            </a:r>
            <a:endParaRPr sz="1733" b="1">
              <a:solidFill>
                <a:srgbClr val="202124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414856" algn="just">
              <a:lnSpc>
                <a:spcPct val="150000"/>
              </a:lnSpc>
              <a:buClr>
                <a:srgbClr val="83992A"/>
              </a:buClr>
              <a:buSzPts val="1300"/>
              <a:buFont typeface="Raleway"/>
              <a:buChar char="●"/>
            </a:pPr>
            <a:r>
              <a:rPr lang="ru" sz="1733" b="1">
                <a:solidFill>
                  <a:srgbClr val="202124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АО “Кокшетаугидрогеология”</a:t>
            </a:r>
            <a:endParaRPr sz="1733" b="1">
              <a:solidFill>
                <a:srgbClr val="202124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414856" algn="just">
              <a:lnSpc>
                <a:spcPct val="150000"/>
              </a:lnSpc>
              <a:buClr>
                <a:srgbClr val="83992A"/>
              </a:buClr>
              <a:buSzPts val="1300"/>
              <a:buFont typeface="Raleway"/>
              <a:buChar char="●"/>
            </a:pPr>
            <a:r>
              <a:rPr lang="ru" sz="1733" b="1">
                <a:solidFill>
                  <a:srgbClr val="202124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КГУ им.Ш.Уалиханова</a:t>
            </a:r>
            <a:endParaRPr sz="1733" b="1">
              <a:solidFill>
                <a:srgbClr val="202124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414856" algn="just">
              <a:lnSpc>
                <a:spcPct val="150000"/>
              </a:lnSpc>
              <a:buClr>
                <a:srgbClr val="83992A"/>
              </a:buClr>
              <a:buSzPts val="1300"/>
              <a:buFont typeface="Raleway"/>
              <a:buChar char="●"/>
            </a:pPr>
            <a:r>
              <a:rPr lang="ru" sz="1733" b="1">
                <a:solidFill>
                  <a:srgbClr val="202124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Баянаульский мемориальный музей академика К.И.Сатпаева</a:t>
            </a:r>
            <a:endParaRPr sz="1733" b="1">
              <a:solidFill>
                <a:srgbClr val="202124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33351" y="2403887"/>
            <a:ext cx="1430716" cy="6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7340" y="3215685"/>
            <a:ext cx="1422728" cy="94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35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2589" y="564795"/>
            <a:ext cx="9407968" cy="640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3200" b="1" dirty="0"/>
              <a:t>  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Миссия, цели и задачи школы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высоконравственных, творческих, компетентных граждан Казахстана, осознающих ответственность за настоящее и будущее своей страны, готовых самостоятельно принимать решения в ситуации выбора, способных к сотрудничеству и межкультурному взаимодействию.</a:t>
            </a:r>
          </a:p>
          <a:p>
            <a:pPr marL="0" indent="0" algn="ctr">
              <a:buNone/>
            </a:pPr>
            <a:endParaRPr lang="kk-KZ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7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Цель школы: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345" y="1011382"/>
            <a:ext cx="10910455" cy="516558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Предоставлять учащимся качественное образование, соответствующее требованиям государственных стандартов, что подтверждается через независимые формы аттестации;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Предоставлять учащимся качественное образование, выпускники школы конкурентоспособны в системе высшего и среднего профессионального образования;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воспитательную систему культурно-нравственной ориентации, адекватная потребностям времени;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в школе высокопрофессиональный творческий педагогический коллектив;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эффективную систему управления, обеспечивающую не только её успешное функционирование, но и развитие, использовать механизмы государственно-общественного управления школой;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Сформировать современную материально-техническую базу и пространственно-предметную среду, обладать необходимым количеством ресурсов для реализации планов;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установить широкие партнерские связи с культурными, спортивными и научными организациями;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kk-KZ" b="1" dirty="0"/>
              <a:t> 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575" y="565265"/>
            <a:ext cx="10913225" cy="561169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Задачи школы: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в коллективе способности к критической оценке и интеграции личного и иного (отечественного, зарубежного, исторического, прогнозируемого) опыта педагогической деятельности через партнерство в образовательном пространстве;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у участников образовательного процесса рефлексивной культуры, потребности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саморефлексии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проведение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мероприятий;  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в коллективе методологической культуры, умений и навыков моделирования педагогического процесса и прогнозирования результатов собственной деятельности через работу методических объединений, творческих групп;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в учениках уважительного отношения к национальным ценностям, уважения к родному и государственному языкам, культуре казахского народа, этносов и этнических групп Республики Казахстан, формирования в учениках стремления к укреплению межнациональных отношений в своей стране через воспитательную модель школы;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9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8376"/>
            <a:ext cx="10515600" cy="1325563"/>
          </a:xfrm>
        </p:spPr>
        <p:txBody>
          <a:bodyPr/>
          <a:lstStyle/>
          <a:p>
            <a:pPr marL="0" indent="0" algn="ctr"/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компетентности учителей.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знаний и преподавания.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в образовательном пространстве.</a:t>
            </a: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кабинета поддержки инклюзии.</a:t>
            </a: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безопасной и комфортной среды. </a:t>
            </a: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читающего общества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82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011" y="730885"/>
            <a:ext cx="10515600" cy="6656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Оптимальность и эффективность способов организации образовательного процесса в соответствии с целями и задачами школы;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воспитанности школьников;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мотивированности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педагогического коллектива на саморазвитие, на обновление педагогического процесса;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деятельности школы социумом.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компетентности у учащихся школы.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личностных качеств у учащихся школы.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учащихся школы профессиональных планов.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готовый к позитивной самореализации себя в современном мире.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6400" dirty="0"/>
              <a:t>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6400" dirty="0"/>
              <a:t>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6400" dirty="0"/>
              <a:t> </a:t>
            </a:r>
          </a:p>
          <a:p>
            <a:pPr marL="0" indent="0">
              <a:lnSpc>
                <a:spcPct val="120000"/>
              </a:lnSpc>
              <a:buNone/>
            </a:pPr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31893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141"/>
          </a:xfrm>
        </p:spPr>
        <p:txBody>
          <a:bodyPr>
            <a:normAutofit fontScale="90000"/>
          </a:bodyPr>
          <a:lstStyle/>
          <a:p>
            <a:pPr marL="0" indent="0"/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компетентности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54930"/>
            <a:ext cx="2300047" cy="17250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23" y="3302229"/>
            <a:ext cx="2683164" cy="2012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7" y="4853129"/>
            <a:ext cx="2300047" cy="1589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2" y="2930915"/>
            <a:ext cx="2352963" cy="17647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22" y="854930"/>
            <a:ext cx="6509357" cy="3664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5" t="16727" r="1322" b="38663"/>
          <a:stretch/>
        </p:blipFill>
        <p:spPr>
          <a:xfrm>
            <a:off x="3328409" y="4595937"/>
            <a:ext cx="2158269" cy="21041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9" t="17940" r="1735" b="44569"/>
          <a:stretch/>
        </p:blipFill>
        <p:spPr>
          <a:xfrm>
            <a:off x="6794537" y="4744128"/>
            <a:ext cx="1760912" cy="19180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r="419" b="51394"/>
          <a:stretch/>
        </p:blipFill>
        <p:spPr>
          <a:xfrm>
            <a:off x="9199208" y="1260835"/>
            <a:ext cx="2549066" cy="155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436" y="365125"/>
            <a:ext cx="6061364" cy="1325563"/>
          </a:xfrm>
        </p:spPr>
        <p:txBody>
          <a:bodyPr>
            <a:noAutofit/>
          </a:bodyPr>
          <a:lstStyle/>
          <a:p>
            <a:pPr algn="ctr"/>
            <a:r>
              <a:rPr lang="kk-KZ" b="1" dirty="0" smtClean="0"/>
              <a:t>Курсовая переподготовка учителей школы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9745" y="3408217"/>
            <a:ext cx="5424055" cy="2768745"/>
          </a:xfrm>
        </p:spPr>
        <p:txBody>
          <a:bodyPr/>
          <a:lstStyle/>
          <a:p>
            <a:pPr algn="ctr"/>
            <a:r>
              <a:rPr lang="kk-KZ" b="1" dirty="0" smtClean="0"/>
              <a:t>2021 – 2022 уч. год 41</a:t>
            </a:r>
            <a:r>
              <a:rPr lang="en-US" b="1" dirty="0" smtClean="0"/>
              <a:t>%</a:t>
            </a:r>
            <a:endParaRPr lang="kk-KZ" b="1" dirty="0" smtClean="0"/>
          </a:p>
          <a:p>
            <a:pPr algn="ctr"/>
            <a:r>
              <a:rPr lang="kk-KZ" b="1" dirty="0" smtClean="0"/>
              <a:t>2022 – 2023 уч. год </a:t>
            </a:r>
            <a:r>
              <a:rPr lang="kk-KZ" b="1" dirty="0"/>
              <a:t>6</a:t>
            </a:r>
            <a:r>
              <a:rPr lang="kk-KZ" b="1" dirty="0" smtClean="0"/>
              <a:t>7</a:t>
            </a:r>
            <a:r>
              <a:rPr lang="en-US" b="1" dirty="0" smtClean="0"/>
              <a:t> %</a:t>
            </a:r>
            <a:endParaRPr lang="kk-KZ" b="1" dirty="0" smtClean="0"/>
          </a:p>
          <a:p>
            <a:pPr algn="ctr"/>
            <a:r>
              <a:rPr lang="kk-KZ" b="1" dirty="0" smtClean="0"/>
              <a:t>2023 – 2024 уч.год 72 </a:t>
            </a:r>
            <a:r>
              <a:rPr lang="en-US" b="1" dirty="0"/>
              <a:t>%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365125"/>
            <a:ext cx="3477491" cy="49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53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1458</Words>
  <Application>Microsoft Office PowerPoint</Application>
  <PresentationFormat>Широкоэкранный</PresentationFormat>
  <Paragraphs>231</Paragraphs>
  <Slides>25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Raleway</vt:lpstr>
      <vt:lpstr>Times New Roman</vt:lpstr>
      <vt:lpstr>Тема Office</vt:lpstr>
      <vt:lpstr>       «Образованная школа – успешная страна»  Программа развития школы  </vt:lpstr>
      <vt:lpstr>   </vt:lpstr>
      <vt:lpstr>Презентация PowerPoint</vt:lpstr>
      <vt:lpstr> Цель школы:  </vt:lpstr>
      <vt:lpstr>Презентация PowerPoint</vt:lpstr>
      <vt:lpstr> Приоритетные направления  развития школы</vt:lpstr>
      <vt:lpstr>Ожидаемые результаты  реализации Программы </vt:lpstr>
      <vt:lpstr>Повышение профессиональной компетентности учителей </vt:lpstr>
      <vt:lpstr>Курсовая переподготовка учителей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Партнерство в образовательном пространстве. </vt:lpstr>
      <vt:lpstr>Развитие кабинета поддержки инклюзии. </vt:lpstr>
      <vt:lpstr>Создание безопасной и комфортной среды </vt:lpstr>
      <vt:lpstr>Формирование читающего общества </vt:lpstr>
      <vt:lpstr>Модель развития профориентационной школы </vt:lpstr>
      <vt:lpstr>Миссия, видение и ценности школы</vt:lpstr>
      <vt:lpstr>Компетенции в рамках стратегических направлений развития школы</vt:lpstr>
      <vt:lpstr>Обновление инфраструктуры школы. Совершенствование кадрового потенциала </vt:lpstr>
      <vt:lpstr>Модернизация образовательного и воспитательного процесса</vt:lpstr>
      <vt:lpstr>Введение системы мониторинга и оценки. Индикаторы</vt:lpstr>
      <vt:lpstr>Результаты деятельности по предпрофильной подготовке: </vt:lpstr>
      <vt:lpstr>Проектная команда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User23</dc:creator>
  <cp:lastModifiedBy>User23</cp:lastModifiedBy>
  <cp:revision>19</cp:revision>
  <dcterms:created xsi:type="dcterms:W3CDTF">2022-12-26T09:52:47Z</dcterms:created>
  <dcterms:modified xsi:type="dcterms:W3CDTF">2025-04-30T16:23:14Z</dcterms:modified>
</cp:coreProperties>
</file>