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3" r:id="rId4"/>
    <p:sldId id="274" r:id="rId5"/>
    <p:sldId id="275" r:id="rId6"/>
    <p:sldId id="272" r:id="rId7"/>
    <p:sldId id="277" r:id="rId8"/>
    <p:sldId id="278" r:id="rId9"/>
    <p:sldId id="280" r:id="rId10"/>
    <p:sldId id="283" r:id="rId11"/>
    <p:sldId id="285" r:id="rId12"/>
    <p:sldId id="263" r:id="rId13"/>
    <p:sldId id="284" r:id="rId1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189" autoAdjust="0"/>
  </p:normalViewPr>
  <p:slideViewPr>
    <p:cSldViewPr>
      <p:cViewPr>
        <p:scale>
          <a:sx n="50" d="100"/>
          <a:sy n="50" d="100"/>
        </p:scale>
        <p:origin x="534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91CE8-DD45-422D-A9F4-5136C32881A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B2600-9280-4801-8640-F39E9BFA5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72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B2600-9280-4801-8640-F39E9BFA5B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68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video" Target="../media/media2.mp4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1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gamma.app/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nva.com/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app.clipchamp.com/" TargetMode="External"/><Relationship Id="rId12" Type="http://schemas.openxmlformats.org/officeDocument/2006/relationships/hyperlink" Target="https://gemini.google.com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pp.leonardo.ai/" TargetMode="External"/><Relationship Id="rId11" Type="http://schemas.openxmlformats.org/officeDocument/2006/relationships/hyperlink" Target="https://gamma.app/" TargetMode="External"/><Relationship Id="rId5" Type="http://schemas.openxmlformats.org/officeDocument/2006/relationships/hyperlink" Target="https://chatgpt.com/" TargetMode="External"/><Relationship Id="rId10" Type="http://schemas.openxmlformats.org/officeDocument/2006/relationships/hyperlink" Target="https://pandoc.org/try/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s://coggle.it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hyperlink" Target="https://chatgpt.com/c/5d4b708a-c8ad-485f-9ec9-840cfd0e701a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hyperlink" Target="https://app.leonardo.ai/image-generation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app.clipchamp.com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64978" y="-2138549"/>
            <a:ext cx="12873205" cy="12132996"/>
          </a:xfrm>
          <a:custGeom>
            <a:avLst/>
            <a:gdLst/>
            <a:ahLst/>
            <a:cxnLst/>
            <a:rect l="l" t="t" r="r" b="b"/>
            <a:pathLst>
              <a:path w="12873205" h="12132996">
                <a:moveTo>
                  <a:pt x="0" y="0"/>
                </a:moveTo>
                <a:lnTo>
                  <a:pt x="12873206" y="0"/>
                </a:lnTo>
                <a:lnTo>
                  <a:pt x="12873206" y="12132996"/>
                </a:lnTo>
                <a:lnTo>
                  <a:pt x="0" y="121329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3829">
            <a:off x="1840463" y="2202183"/>
            <a:ext cx="12826435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0000">
            <a:off x="-3423204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5400000">
            <a:off x="11268533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4577681" y="2171530"/>
            <a:ext cx="9672451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kk-KZ" sz="7200" b="1" spc="-209" dirty="0">
                <a:solidFill>
                  <a:srgbClr val="0C090A"/>
                </a:solidFill>
                <a:latin typeface="Times New Roman" panose="02020603050405020304" pitchFamily="18" charset="0"/>
                <a:ea typeface="Neue Machina Light"/>
                <a:cs typeface="Times New Roman" panose="02020603050405020304" pitchFamily="18" charset="0"/>
                <a:sym typeface="Neue Machina Light"/>
              </a:rPr>
              <a:t>И</a:t>
            </a:r>
            <a:r>
              <a:rPr lang="kk-KZ" sz="7200" b="1" u="none" spc="-209" dirty="0">
                <a:solidFill>
                  <a:srgbClr val="0C090A"/>
                </a:solidFill>
                <a:latin typeface="Times New Roman" panose="02020603050405020304" pitchFamily="18" charset="0"/>
                <a:ea typeface="Neue Machina Light"/>
                <a:cs typeface="Times New Roman" panose="02020603050405020304" pitchFamily="18" charset="0"/>
                <a:sym typeface="Neue Machina Light"/>
              </a:rPr>
              <a:t>спользование искусственного интеллекта: инновации в преподавании и обучении</a:t>
            </a:r>
            <a:endParaRPr lang="en-US" sz="7200" b="1" u="none" spc="-209" dirty="0">
              <a:solidFill>
                <a:srgbClr val="0C090A"/>
              </a:solidFill>
              <a:latin typeface="Times New Roman" panose="02020603050405020304" pitchFamily="18" charset="0"/>
              <a:ea typeface="Neue Machina Light"/>
              <a:cs typeface="Times New Roman" panose="02020603050405020304" pitchFamily="18" charset="0"/>
              <a:sym typeface="Neue Machina Ligh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E8403C-8D46-33C0-45B8-8D023E5E21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" t="9132" r="3622" b="10133"/>
          <a:stretch/>
        </p:blipFill>
        <p:spPr>
          <a:xfrm>
            <a:off x="14529865" y="571500"/>
            <a:ext cx="3416635" cy="30066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450d2be5-a00a-44fb-b1d3-384a7b0d13b6">
            <a:hlinkClick r:id="" action="ppaction://media"/>
            <a:extLst>
              <a:ext uri="{FF2B5EF4-FFF2-40B4-BE49-F238E27FC236}">
                <a16:creationId xmlns:a16="http://schemas.microsoft.com/office/drawing/2014/main" id="{3C5385EE-1D02-8A2D-32BF-C5B1818503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36421" y="7581900"/>
            <a:ext cx="2803524" cy="2803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CAF075F-FF56-B92D-2FEB-138C8E31A608}"/>
              </a:ext>
            </a:extLst>
          </p:cNvPr>
          <p:cNvSpPr/>
          <p:nvPr/>
        </p:nvSpPr>
        <p:spPr>
          <a:xfrm>
            <a:off x="5226442" y="8846771"/>
            <a:ext cx="627710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физики и информатики</a:t>
            </a:r>
          </a:p>
          <a:p>
            <a:pPr algn="ctr"/>
            <a:r>
              <a:rPr lang="ru-RU" sz="32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Иманжанова </a:t>
            </a:r>
            <a:r>
              <a:rPr lang="ru-RU" sz="3200" b="0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Лаула</a:t>
            </a:r>
            <a:r>
              <a:rPr lang="ru-RU" sz="32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Мәдениетқызы</a:t>
            </a:r>
            <a:endParaRPr lang="ru-RU" sz="3200" b="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Видео без названия — сделано в Clipchamp">
            <a:hlinkClick r:id="" action="ppaction://media"/>
            <a:extLst>
              <a:ext uri="{FF2B5EF4-FFF2-40B4-BE49-F238E27FC236}">
                <a16:creationId xmlns:a16="http://schemas.microsoft.com/office/drawing/2014/main" id="{CFFDB798-4C0F-B4DC-D756-254AF73899A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11597" t="12677" r="12359" b="8594"/>
          <a:stretch/>
        </p:blipFill>
        <p:spPr>
          <a:xfrm>
            <a:off x="609246" y="270405"/>
            <a:ext cx="3267408" cy="495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32153" y="5750425"/>
            <a:ext cx="6176515" cy="4748341"/>
          </a:xfrm>
          <a:custGeom>
            <a:avLst/>
            <a:gdLst/>
            <a:ahLst/>
            <a:cxnLst/>
            <a:rect l="l" t="t" r="r" b="b"/>
            <a:pathLst>
              <a:path w="6176515" h="4748341">
                <a:moveTo>
                  <a:pt x="0" y="0"/>
                </a:moveTo>
                <a:lnTo>
                  <a:pt x="6176515" y="0"/>
                </a:lnTo>
                <a:lnTo>
                  <a:pt x="6176515" y="4748341"/>
                </a:lnTo>
                <a:lnTo>
                  <a:pt x="0" y="47483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" r="-101839" b="-148435"/>
            </a:stretch>
          </a:blipFill>
        </p:spPr>
      </p:sp>
      <p:sp>
        <p:nvSpPr>
          <p:cNvPr id="3" name="Freeform 3"/>
          <p:cNvSpPr/>
          <p:nvPr/>
        </p:nvSpPr>
        <p:spPr>
          <a:xfrm rot="6035961">
            <a:off x="9378158" y="-3504307"/>
            <a:ext cx="3614376" cy="8229600"/>
          </a:xfrm>
          <a:custGeom>
            <a:avLst/>
            <a:gdLst/>
            <a:ahLst/>
            <a:cxnLst/>
            <a:rect l="l" t="t" r="r" b="b"/>
            <a:pathLst>
              <a:path w="3614376" h="8229600">
                <a:moveTo>
                  <a:pt x="0" y="0"/>
                </a:moveTo>
                <a:lnTo>
                  <a:pt x="3614377" y="0"/>
                </a:lnTo>
                <a:lnTo>
                  <a:pt x="36143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1581" t="-464" b="-464"/>
            </a:stretch>
          </a:blipFill>
        </p:spPr>
      </p:sp>
      <p:sp>
        <p:nvSpPr>
          <p:cNvPr id="4" name="Freeform 4"/>
          <p:cNvSpPr/>
          <p:nvPr/>
        </p:nvSpPr>
        <p:spPr>
          <a:xfrm rot="5829583">
            <a:off x="-3814504" y="2168564"/>
            <a:ext cx="10768132" cy="4937335"/>
          </a:xfrm>
          <a:custGeom>
            <a:avLst/>
            <a:gdLst/>
            <a:ahLst/>
            <a:cxnLst/>
            <a:rect l="l" t="t" r="r" b="b"/>
            <a:pathLst>
              <a:path w="10768132" h="4937335">
                <a:moveTo>
                  <a:pt x="0" y="0"/>
                </a:moveTo>
                <a:lnTo>
                  <a:pt x="10768132" y="0"/>
                </a:lnTo>
                <a:lnTo>
                  <a:pt x="10768132" y="4937335"/>
                </a:lnTo>
                <a:lnTo>
                  <a:pt x="0" y="49373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773" t="-315" b="-138294"/>
            </a:stretch>
          </a:blipFill>
        </p:spPr>
      </p:sp>
      <p:sp>
        <p:nvSpPr>
          <p:cNvPr id="5" name="AutoShape 5"/>
          <p:cNvSpPr/>
          <p:nvPr/>
        </p:nvSpPr>
        <p:spPr>
          <a:xfrm rot="-5400000">
            <a:off x="-3423204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400000">
            <a:off x="11268533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92560" y="4956347"/>
            <a:ext cx="505901" cy="402881"/>
          </a:xfrm>
          <a:custGeom>
            <a:avLst/>
            <a:gdLst/>
            <a:ahLst/>
            <a:cxnLst/>
            <a:rect l="l" t="t" r="r" b="b"/>
            <a:pathLst>
              <a:path w="505901" h="402881">
                <a:moveTo>
                  <a:pt x="0" y="0"/>
                </a:moveTo>
                <a:lnTo>
                  <a:pt x="505902" y="0"/>
                </a:lnTo>
                <a:lnTo>
                  <a:pt x="505902" y="402881"/>
                </a:lnTo>
                <a:lnTo>
                  <a:pt x="0" y="4028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05153" y="8659218"/>
            <a:ext cx="8708571" cy="2553126"/>
          </a:xfrm>
          <a:custGeom>
            <a:avLst/>
            <a:gdLst/>
            <a:ahLst/>
            <a:cxnLst/>
            <a:rect l="l" t="t" r="r" b="b"/>
            <a:pathLst>
              <a:path w="8708571" h="2553126">
                <a:moveTo>
                  <a:pt x="0" y="0"/>
                </a:moveTo>
                <a:lnTo>
                  <a:pt x="8708571" y="0"/>
                </a:lnTo>
                <a:lnTo>
                  <a:pt x="8708571" y="2553125"/>
                </a:lnTo>
                <a:lnTo>
                  <a:pt x="0" y="25531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22334"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45498" y="360895"/>
            <a:ext cx="2575051" cy="31925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07B0FE-9178-B9B8-B73B-EC0356C866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161" b="20273"/>
          <a:stretch/>
        </p:blipFill>
        <p:spPr>
          <a:xfrm>
            <a:off x="4594574" y="709304"/>
            <a:ext cx="13011150" cy="486942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9CA58E7-630D-1E1E-8899-51E135DD4D9F}"/>
              </a:ext>
            </a:extLst>
          </p:cNvPr>
          <p:cNvSpPr/>
          <p:nvPr/>
        </p:nvSpPr>
        <p:spPr>
          <a:xfrm>
            <a:off x="3379141" y="-889369"/>
            <a:ext cx="102188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презентации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DC7F0F-517D-FB55-4FF3-2F7F550807BF}"/>
              </a:ext>
            </a:extLst>
          </p:cNvPr>
          <p:cNvSpPr txBox="1"/>
          <p:nvPr/>
        </p:nvSpPr>
        <p:spPr>
          <a:xfrm>
            <a:off x="-238842" y="5755040"/>
            <a:ext cx="844071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оздай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Механическая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13-14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опишите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слайды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kk-K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кода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markdown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pandoc</a:t>
            </a:r>
            <a:endParaRPr lang="kk-K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kk-K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kk-K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##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слайд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слайда</a:t>
            </a:r>
            <a:endParaRPr lang="kk-K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текст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слайда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769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32153" y="5750425"/>
            <a:ext cx="6176515" cy="4748341"/>
          </a:xfrm>
          <a:custGeom>
            <a:avLst/>
            <a:gdLst/>
            <a:ahLst/>
            <a:cxnLst/>
            <a:rect l="l" t="t" r="r" b="b"/>
            <a:pathLst>
              <a:path w="6176515" h="4748341">
                <a:moveTo>
                  <a:pt x="0" y="0"/>
                </a:moveTo>
                <a:lnTo>
                  <a:pt x="6176515" y="0"/>
                </a:lnTo>
                <a:lnTo>
                  <a:pt x="6176515" y="4748341"/>
                </a:lnTo>
                <a:lnTo>
                  <a:pt x="0" y="47483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" r="-101839" b="-148435"/>
            </a:stretch>
          </a:blipFill>
        </p:spPr>
      </p:sp>
      <p:sp>
        <p:nvSpPr>
          <p:cNvPr id="3" name="Freeform 3"/>
          <p:cNvSpPr/>
          <p:nvPr/>
        </p:nvSpPr>
        <p:spPr>
          <a:xfrm rot="6035961">
            <a:off x="9378158" y="-3504307"/>
            <a:ext cx="3614376" cy="8229600"/>
          </a:xfrm>
          <a:custGeom>
            <a:avLst/>
            <a:gdLst/>
            <a:ahLst/>
            <a:cxnLst/>
            <a:rect l="l" t="t" r="r" b="b"/>
            <a:pathLst>
              <a:path w="3614376" h="8229600">
                <a:moveTo>
                  <a:pt x="0" y="0"/>
                </a:moveTo>
                <a:lnTo>
                  <a:pt x="3614377" y="0"/>
                </a:lnTo>
                <a:lnTo>
                  <a:pt x="36143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1581" t="-464" b="-464"/>
            </a:stretch>
          </a:blipFill>
        </p:spPr>
      </p:sp>
      <p:sp>
        <p:nvSpPr>
          <p:cNvPr id="4" name="Freeform 4"/>
          <p:cNvSpPr/>
          <p:nvPr/>
        </p:nvSpPr>
        <p:spPr>
          <a:xfrm rot="5829583">
            <a:off x="-3814504" y="2168564"/>
            <a:ext cx="10768132" cy="4937335"/>
          </a:xfrm>
          <a:custGeom>
            <a:avLst/>
            <a:gdLst/>
            <a:ahLst/>
            <a:cxnLst/>
            <a:rect l="l" t="t" r="r" b="b"/>
            <a:pathLst>
              <a:path w="10768132" h="4937335">
                <a:moveTo>
                  <a:pt x="0" y="0"/>
                </a:moveTo>
                <a:lnTo>
                  <a:pt x="10768132" y="0"/>
                </a:lnTo>
                <a:lnTo>
                  <a:pt x="10768132" y="4937335"/>
                </a:lnTo>
                <a:lnTo>
                  <a:pt x="0" y="49373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773" t="-315" b="-138294"/>
            </a:stretch>
          </a:blipFill>
        </p:spPr>
      </p:sp>
      <p:sp>
        <p:nvSpPr>
          <p:cNvPr id="5" name="AutoShape 5"/>
          <p:cNvSpPr/>
          <p:nvPr/>
        </p:nvSpPr>
        <p:spPr>
          <a:xfrm rot="-5400000">
            <a:off x="-3423204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400000">
            <a:off x="11268533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92560" y="4956347"/>
            <a:ext cx="505901" cy="402881"/>
          </a:xfrm>
          <a:custGeom>
            <a:avLst/>
            <a:gdLst/>
            <a:ahLst/>
            <a:cxnLst/>
            <a:rect l="l" t="t" r="r" b="b"/>
            <a:pathLst>
              <a:path w="505901" h="402881">
                <a:moveTo>
                  <a:pt x="0" y="0"/>
                </a:moveTo>
                <a:lnTo>
                  <a:pt x="505902" y="0"/>
                </a:lnTo>
                <a:lnTo>
                  <a:pt x="505902" y="402881"/>
                </a:lnTo>
                <a:lnTo>
                  <a:pt x="0" y="4028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05153" y="8659218"/>
            <a:ext cx="8708571" cy="2553126"/>
          </a:xfrm>
          <a:custGeom>
            <a:avLst/>
            <a:gdLst/>
            <a:ahLst/>
            <a:cxnLst/>
            <a:rect l="l" t="t" r="r" b="b"/>
            <a:pathLst>
              <a:path w="8708571" h="2553126">
                <a:moveTo>
                  <a:pt x="0" y="0"/>
                </a:moveTo>
                <a:lnTo>
                  <a:pt x="8708571" y="0"/>
                </a:lnTo>
                <a:lnTo>
                  <a:pt x="8708571" y="2553125"/>
                </a:lnTo>
                <a:lnTo>
                  <a:pt x="0" y="25531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22334"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45498" y="360895"/>
            <a:ext cx="2575051" cy="319250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9CA58E7-630D-1E1E-8899-51E135DD4D9F}"/>
              </a:ext>
            </a:extLst>
          </p:cNvPr>
          <p:cNvSpPr/>
          <p:nvPr/>
        </p:nvSpPr>
        <p:spPr>
          <a:xfrm>
            <a:off x="3379141" y="-889369"/>
            <a:ext cx="102188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презентации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C330B8-D17D-99BF-21C9-990C81D8FAC4}"/>
              </a:ext>
            </a:extLst>
          </p:cNvPr>
          <p:cNvSpPr txBox="1"/>
          <p:nvPr/>
        </p:nvSpPr>
        <p:spPr>
          <a:xfrm>
            <a:off x="3126191" y="326884"/>
            <a:ext cx="1261931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8"/>
              </a:rPr>
              <a:t>https://gamma.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8"/>
              </a:rPr>
              <a:t>app</a:t>
            </a:r>
            <a:r>
              <a:rPr lang="kk-K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8"/>
              </a:rPr>
              <a:t>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инновационная платформа, предназначенная для создания презентаций, документов и веб-страниц с помощью искусственного интеллекта </a:t>
            </a:r>
            <a:endParaRPr lang="ru-RU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8E5B17B-E360-B0D9-17DB-5787C05632A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851" r="19561" b="9717"/>
          <a:stretch/>
        </p:blipFill>
        <p:spPr>
          <a:xfrm>
            <a:off x="-983859" y="3084745"/>
            <a:ext cx="9339458" cy="537171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B3F3F1A-28C0-828E-7FAF-FE4D5B8ECFB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793" t="23900" r="8438" b="9491"/>
          <a:stretch/>
        </p:blipFill>
        <p:spPr>
          <a:xfrm>
            <a:off x="8067109" y="5308716"/>
            <a:ext cx="10237790" cy="457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31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7737" y="5602201"/>
            <a:ext cx="6342015" cy="5320416"/>
          </a:xfrm>
          <a:custGeom>
            <a:avLst/>
            <a:gdLst/>
            <a:ahLst/>
            <a:cxnLst/>
            <a:rect l="l" t="t" r="r" b="b"/>
            <a:pathLst>
              <a:path w="6342015" h="5320416">
                <a:moveTo>
                  <a:pt x="0" y="0"/>
                </a:moveTo>
                <a:lnTo>
                  <a:pt x="6342015" y="0"/>
                </a:lnTo>
                <a:lnTo>
                  <a:pt x="6342015" y="5320417"/>
                </a:lnTo>
                <a:lnTo>
                  <a:pt x="0" y="53204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179" b="-99056"/>
            </a:stretch>
          </a:blipFill>
        </p:spPr>
      </p:sp>
      <p:sp>
        <p:nvSpPr>
          <p:cNvPr id="3" name="AutoShape 3"/>
          <p:cNvSpPr/>
          <p:nvPr/>
        </p:nvSpPr>
        <p:spPr>
          <a:xfrm rot="-5400000">
            <a:off x="-3423204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5400000">
            <a:off x="11268533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342900"/>
            <a:ext cx="2457372" cy="313041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4578EC1-6CDF-9FCB-0558-1002FBC66DDC}"/>
              </a:ext>
            </a:extLst>
          </p:cNvPr>
          <p:cNvSpPr/>
          <p:nvPr/>
        </p:nvSpPr>
        <p:spPr>
          <a:xfrm>
            <a:off x="6442860" y="571500"/>
            <a:ext cx="4959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знаний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1C289C-70A9-CFE0-D174-EC1B191EE728}"/>
              </a:ext>
            </a:extLst>
          </p:cNvPr>
          <p:cNvSpPr txBox="1"/>
          <p:nvPr/>
        </p:nvSpPr>
        <p:spPr>
          <a:xfrm>
            <a:off x="3054865" y="1598767"/>
            <a:ext cx="1318259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Quizizz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 обладает множеством возможностей, которые делают её полезным инструментом для обучения и оценки знаний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BB068F-D6CF-8FF6-32AB-775ABA9CC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9" y="3876185"/>
            <a:ext cx="8409779" cy="53661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D16A96-371C-D736-5F65-CA9922525D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12" r="2666"/>
          <a:stretch/>
        </p:blipFill>
        <p:spPr>
          <a:xfrm>
            <a:off x="11125200" y="4076700"/>
            <a:ext cx="6098619" cy="60597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7737" y="5602201"/>
            <a:ext cx="6342015" cy="5320416"/>
          </a:xfrm>
          <a:custGeom>
            <a:avLst/>
            <a:gdLst/>
            <a:ahLst/>
            <a:cxnLst/>
            <a:rect l="l" t="t" r="r" b="b"/>
            <a:pathLst>
              <a:path w="6342015" h="5320416">
                <a:moveTo>
                  <a:pt x="0" y="0"/>
                </a:moveTo>
                <a:lnTo>
                  <a:pt x="6342015" y="0"/>
                </a:lnTo>
                <a:lnTo>
                  <a:pt x="6342015" y="5320417"/>
                </a:lnTo>
                <a:lnTo>
                  <a:pt x="0" y="53204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179" b="-99056"/>
            </a:stretch>
          </a:blipFill>
        </p:spPr>
      </p:sp>
      <p:sp>
        <p:nvSpPr>
          <p:cNvPr id="3" name="AutoShape 3"/>
          <p:cNvSpPr/>
          <p:nvPr/>
        </p:nvSpPr>
        <p:spPr>
          <a:xfrm rot="-5400000">
            <a:off x="-3423204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5400000">
            <a:off x="11268533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4578EC1-6CDF-9FCB-0558-1002FBC66DDC}"/>
              </a:ext>
            </a:extLst>
          </p:cNvPr>
          <p:cNvSpPr/>
          <p:nvPr/>
        </p:nvSpPr>
        <p:spPr>
          <a:xfrm>
            <a:off x="3733800" y="4266337"/>
            <a:ext cx="104393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НАЗАРЛАРЫҢЫЗҒА </a:t>
            </a:r>
          </a:p>
          <a:p>
            <a:pPr algn="ctr"/>
            <a:r>
              <a:rPr lang="ru-RU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РАХМЕТ!</a:t>
            </a:r>
          </a:p>
        </p:txBody>
      </p:sp>
    </p:spTree>
    <p:extLst>
      <p:ext uri="{BB962C8B-B14F-4D97-AF65-F5344CB8AC3E}">
        <p14:creationId xmlns:p14="http://schemas.microsoft.com/office/powerpoint/2010/main" val="302395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32153" y="5750425"/>
            <a:ext cx="6176515" cy="4748341"/>
          </a:xfrm>
          <a:custGeom>
            <a:avLst/>
            <a:gdLst/>
            <a:ahLst/>
            <a:cxnLst/>
            <a:rect l="l" t="t" r="r" b="b"/>
            <a:pathLst>
              <a:path w="6176515" h="4748341">
                <a:moveTo>
                  <a:pt x="0" y="0"/>
                </a:moveTo>
                <a:lnTo>
                  <a:pt x="6176515" y="0"/>
                </a:lnTo>
                <a:lnTo>
                  <a:pt x="6176515" y="4748341"/>
                </a:lnTo>
                <a:lnTo>
                  <a:pt x="0" y="47483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" r="-101839" b="-148435"/>
            </a:stretch>
          </a:blipFill>
        </p:spPr>
      </p:sp>
      <p:sp>
        <p:nvSpPr>
          <p:cNvPr id="3" name="Freeform 3"/>
          <p:cNvSpPr/>
          <p:nvPr/>
        </p:nvSpPr>
        <p:spPr>
          <a:xfrm rot="6035961">
            <a:off x="9378158" y="-3504307"/>
            <a:ext cx="3614376" cy="8229600"/>
          </a:xfrm>
          <a:custGeom>
            <a:avLst/>
            <a:gdLst/>
            <a:ahLst/>
            <a:cxnLst/>
            <a:rect l="l" t="t" r="r" b="b"/>
            <a:pathLst>
              <a:path w="3614376" h="8229600">
                <a:moveTo>
                  <a:pt x="0" y="0"/>
                </a:moveTo>
                <a:lnTo>
                  <a:pt x="3614377" y="0"/>
                </a:lnTo>
                <a:lnTo>
                  <a:pt x="36143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1581" t="-464" b="-464"/>
            </a:stretch>
          </a:blipFill>
        </p:spPr>
      </p:sp>
      <p:sp>
        <p:nvSpPr>
          <p:cNvPr id="4" name="Freeform 4"/>
          <p:cNvSpPr/>
          <p:nvPr/>
        </p:nvSpPr>
        <p:spPr>
          <a:xfrm rot="5829583">
            <a:off x="-3787602" y="2174579"/>
            <a:ext cx="10768132" cy="4937335"/>
          </a:xfrm>
          <a:custGeom>
            <a:avLst/>
            <a:gdLst/>
            <a:ahLst/>
            <a:cxnLst/>
            <a:rect l="l" t="t" r="r" b="b"/>
            <a:pathLst>
              <a:path w="10768132" h="4937335">
                <a:moveTo>
                  <a:pt x="0" y="0"/>
                </a:moveTo>
                <a:lnTo>
                  <a:pt x="10768132" y="0"/>
                </a:lnTo>
                <a:lnTo>
                  <a:pt x="10768132" y="4937335"/>
                </a:lnTo>
                <a:lnTo>
                  <a:pt x="0" y="49373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773" t="-315" b="-138294"/>
            </a:stretch>
          </a:blipFill>
        </p:spPr>
      </p:sp>
      <p:sp>
        <p:nvSpPr>
          <p:cNvPr id="5" name="AutoShape 5"/>
          <p:cNvSpPr/>
          <p:nvPr/>
        </p:nvSpPr>
        <p:spPr>
          <a:xfrm rot="-5400000">
            <a:off x="-3423204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400000">
            <a:off x="11268533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3116698" y="8246774"/>
            <a:ext cx="8708571" cy="2553126"/>
          </a:xfrm>
          <a:custGeom>
            <a:avLst/>
            <a:gdLst/>
            <a:ahLst/>
            <a:cxnLst/>
            <a:rect l="l" t="t" r="r" b="b"/>
            <a:pathLst>
              <a:path w="8708571" h="2553126">
                <a:moveTo>
                  <a:pt x="0" y="0"/>
                </a:moveTo>
                <a:lnTo>
                  <a:pt x="8708571" y="0"/>
                </a:lnTo>
                <a:lnTo>
                  <a:pt x="8708571" y="2553125"/>
                </a:lnTo>
                <a:lnTo>
                  <a:pt x="0" y="25531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22334"/>
            </a:stretch>
          </a:blipFill>
        </p:spPr>
      </p:sp>
      <p:graphicFrame>
        <p:nvGraphicFramePr>
          <p:cNvPr id="15" name="Объект 20">
            <a:extLst>
              <a:ext uri="{FF2B5EF4-FFF2-40B4-BE49-F238E27FC236}">
                <a16:creationId xmlns:a16="http://schemas.microsoft.com/office/drawing/2014/main" id="{D93F7E0F-F343-4E1E-B677-5B27F4A746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4886319"/>
              </p:ext>
            </p:extLst>
          </p:nvPr>
        </p:nvGraphicFramePr>
        <p:xfrm>
          <a:off x="1323422" y="629543"/>
          <a:ext cx="14891052" cy="8980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2600">
                  <a:extLst>
                    <a:ext uri="{9D8B030D-6E8A-4147-A177-3AD203B41FA5}">
                      <a16:colId xmlns:a16="http://schemas.microsoft.com/office/drawing/2014/main" val="3248628958"/>
                    </a:ext>
                  </a:extLst>
                </a:gridCol>
                <a:gridCol w="4779105">
                  <a:extLst>
                    <a:ext uri="{9D8B030D-6E8A-4147-A177-3AD203B41FA5}">
                      <a16:colId xmlns:a16="http://schemas.microsoft.com/office/drawing/2014/main" val="756571299"/>
                    </a:ext>
                  </a:extLst>
                </a:gridCol>
                <a:gridCol w="7579347">
                  <a:extLst>
                    <a:ext uri="{9D8B030D-6E8A-4147-A177-3AD203B41FA5}">
                      <a16:colId xmlns:a16="http://schemas.microsoft.com/office/drawing/2014/main" val="1372126292"/>
                    </a:ext>
                  </a:extLst>
                </a:gridCol>
              </a:tblGrid>
              <a:tr h="931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№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ссылки</a:t>
                      </a:r>
                      <a:endParaRPr lang="ru-RU" sz="2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Примечание</a:t>
                      </a:r>
                      <a:endParaRPr lang="ru-RU" sz="2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233087"/>
                  </a:ext>
                </a:extLst>
              </a:tr>
              <a:tr h="931330">
                <a:tc>
                  <a:txBody>
                    <a:bodyPr/>
                    <a:lstStyle/>
                    <a:p>
                      <a:pPr marL="0" lvl="0" indent="0" algn="ctr">
                        <a:buFontTx/>
                        <a:buNone/>
                      </a:pPr>
                      <a:r>
                        <a:rPr lang="kk-KZ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hlinkClick r:id="rId5"/>
                        </a:rPr>
                        <a:t>https://chatgpt.com/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Чат-бот, который генерирует тексты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353642"/>
                  </a:ext>
                </a:extLst>
              </a:tr>
              <a:tr h="931330">
                <a:tc>
                  <a:txBody>
                    <a:bodyPr/>
                    <a:lstStyle/>
                    <a:p>
                      <a:pPr marL="0" lvl="0" indent="0" algn="ctr">
                        <a:buFontTx/>
                        <a:buNone/>
                      </a:pPr>
                      <a:r>
                        <a:rPr lang="kk-KZ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hlinkClick r:id="rId6"/>
                        </a:rPr>
                        <a:t>https://app.leonardo.ai/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Платформа на основе текстовых описаний  генерирует изображения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508881"/>
                  </a:ext>
                </a:extLst>
              </a:tr>
              <a:tr h="713519">
                <a:tc>
                  <a:txBody>
                    <a:bodyPr/>
                    <a:lstStyle/>
                    <a:p>
                      <a:pPr marL="0" lvl="0" indent="0" algn="ctr">
                        <a:buFontTx/>
                        <a:buNone/>
                      </a:pPr>
                      <a:r>
                        <a:rPr lang="kk-KZ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hlinkClick r:id="rId7"/>
                        </a:rPr>
                        <a:t>https://app.clipchamp.com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видеоредактор, доступный через веб- браузер</a:t>
                      </a:r>
                      <a:r>
                        <a:rPr lang="kk-KZ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который предлагает множество функций для редактирования видео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892712"/>
                  </a:ext>
                </a:extLst>
              </a:tr>
              <a:tr h="713519">
                <a:tc>
                  <a:txBody>
                    <a:bodyPr/>
                    <a:lstStyle/>
                    <a:p>
                      <a:pPr marL="0" lvl="0" indent="0" algn="ctr">
                        <a:buFontTx/>
                        <a:buNone/>
                      </a:pPr>
                      <a:r>
                        <a:rPr lang="kk-KZ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hlinkClick r:id="rId8"/>
                        </a:rPr>
                        <a:t>https://www.canva.com/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 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онлайн-платформа для графического дизайн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242112"/>
                  </a:ext>
                </a:extLst>
              </a:tr>
              <a:tr h="931330">
                <a:tc>
                  <a:txBody>
                    <a:bodyPr/>
                    <a:lstStyle/>
                    <a:p>
                      <a:pPr marL="0" lvl="0" indent="0" algn="ctr">
                        <a:buFontTx/>
                        <a:buNone/>
                      </a:pPr>
                      <a:r>
                        <a:rPr lang="kk-KZ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hlinkClick r:id="rId9"/>
                        </a:rPr>
                        <a:t>https://coggle.it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создания ментальных карт и диаграмм 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758605"/>
                  </a:ext>
                </a:extLst>
              </a:tr>
              <a:tr h="931330">
                <a:tc>
                  <a:txBody>
                    <a:bodyPr/>
                    <a:lstStyle/>
                    <a:p>
                      <a:pPr marL="0" lvl="0" indent="0" algn="ctr">
                        <a:buFontTx/>
                        <a:buNone/>
                      </a:pPr>
                      <a:r>
                        <a:rPr lang="kk-KZ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hlinkClick r:id="rId10"/>
                        </a:rPr>
                        <a:t>https://pandoc.org/try/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hlinkClick r:id="rId11"/>
                        </a:rPr>
                        <a:t>https://gamma.app/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Для создания презентаций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576088"/>
                  </a:ext>
                </a:extLst>
              </a:tr>
              <a:tr h="1966412">
                <a:tc>
                  <a:txBody>
                    <a:bodyPr/>
                    <a:lstStyle/>
                    <a:p>
                      <a:pPr marL="0" lvl="0" indent="0" algn="ctr">
                        <a:buFontTx/>
                        <a:buNone/>
                      </a:pPr>
                      <a:r>
                        <a:rPr lang="kk-KZ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hlinkClick r:id="rId12"/>
                        </a:rPr>
                        <a:t>https://gemini.google.com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Генерировать текст, распозновать изображение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40254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25576" y="-1111756"/>
            <a:ext cx="12873205" cy="12132996"/>
          </a:xfrm>
          <a:custGeom>
            <a:avLst/>
            <a:gdLst/>
            <a:ahLst/>
            <a:cxnLst/>
            <a:rect l="l" t="t" r="r" b="b"/>
            <a:pathLst>
              <a:path w="12873205" h="12132996">
                <a:moveTo>
                  <a:pt x="0" y="0"/>
                </a:moveTo>
                <a:lnTo>
                  <a:pt x="12873206" y="0"/>
                </a:lnTo>
                <a:lnTo>
                  <a:pt x="12873206" y="12132996"/>
                </a:lnTo>
                <a:lnTo>
                  <a:pt x="0" y="121329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3829">
            <a:off x="1840463" y="2202183"/>
            <a:ext cx="12826435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0000">
            <a:off x="-3423204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5400000">
            <a:off x="11268533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3471981" y="1028700"/>
            <a:ext cx="2389828" cy="2389828"/>
          </a:xfrm>
          <a:custGeom>
            <a:avLst/>
            <a:gdLst/>
            <a:ahLst/>
            <a:cxnLst/>
            <a:rect l="l" t="t" r="r" b="b"/>
            <a:pathLst>
              <a:path w="2389828" h="2389828">
                <a:moveTo>
                  <a:pt x="0" y="0"/>
                </a:moveTo>
                <a:lnTo>
                  <a:pt x="2389827" y="0"/>
                </a:lnTo>
                <a:lnTo>
                  <a:pt x="2389827" y="2389828"/>
                </a:lnTo>
                <a:lnTo>
                  <a:pt x="0" y="23898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705784" y="5150796"/>
            <a:ext cx="1815336" cy="1445668"/>
          </a:xfrm>
          <a:custGeom>
            <a:avLst/>
            <a:gdLst/>
            <a:ahLst/>
            <a:cxnLst/>
            <a:rect l="l" t="t" r="r" b="b"/>
            <a:pathLst>
              <a:path w="1815336" h="1445668">
                <a:moveTo>
                  <a:pt x="0" y="0"/>
                </a:moveTo>
                <a:lnTo>
                  <a:pt x="1815336" y="0"/>
                </a:lnTo>
                <a:lnTo>
                  <a:pt x="1815336" y="1445668"/>
                </a:lnTo>
                <a:lnTo>
                  <a:pt x="0" y="14456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Видео без названия — сделано в Clipchamp">
            <a:hlinkClick r:id="" action="ppaction://media"/>
            <a:extLst>
              <a:ext uri="{FF2B5EF4-FFF2-40B4-BE49-F238E27FC236}">
                <a16:creationId xmlns:a16="http://schemas.microsoft.com/office/drawing/2014/main" id="{7783053D-5790-6295-D1E5-AEAFCB8027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9109" r="7237"/>
          <a:stretch/>
        </p:blipFill>
        <p:spPr>
          <a:xfrm>
            <a:off x="1770083" y="1235932"/>
            <a:ext cx="11874741" cy="79972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5854C0-7A93-6763-C9B6-413F89BC93E7}"/>
              </a:ext>
            </a:extLst>
          </p:cNvPr>
          <p:cNvSpPr txBox="1"/>
          <p:nvPr/>
        </p:nvSpPr>
        <p:spPr>
          <a:xfrm>
            <a:off x="4572000" y="4777859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https://chatgpt.com/c/c002671f-90cd-47a5-97a9-5737ad3789d7</a:t>
            </a:r>
          </a:p>
        </p:txBody>
      </p:sp>
    </p:spTree>
    <p:extLst>
      <p:ext uri="{BB962C8B-B14F-4D97-AF65-F5344CB8AC3E}">
        <p14:creationId xmlns:p14="http://schemas.microsoft.com/office/powerpoint/2010/main" val="267907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25576" y="-1111756"/>
            <a:ext cx="12873205" cy="12132996"/>
          </a:xfrm>
          <a:custGeom>
            <a:avLst/>
            <a:gdLst/>
            <a:ahLst/>
            <a:cxnLst/>
            <a:rect l="l" t="t" r="r" b="b"/>
            <a:pathLst>
              <a:path w="12873205" h="12132996">
                <a:moveTo>
                  <a:pt x="0" y="0"/>
                </a:moveTo>
                <a:lnTo>
                  <a:pt x="12873206" y="0"/>
                </a:lnTo>
                <a:lnTo>
                  <a:pt x="12873206" y="12132996"/>
                </a:lnTo>
                <a:lnTo>
                  <a:pt x="0" y="12132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3829">
            <a:off x="1840463" y="2202183"/>
            <a:ext cx="12826435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0000">
            <a:off x="-3423204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5400000">
            <a:off x="11268533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AA3D3844-66EC-23A9-F1BF-7C4EE76D82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667519" y="-538853"/>
            <a:ext cx="2205126" cy="32912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AD8DE2-B513-DF8C-E046-95FBE3DCE0E0}"/>
              </a:ext>
            </a:extLst>
          </p:cNvPr>
          <p:cNvSpPr txBox="1"/>
          <p:nvPr/>
        </p:nvSpPr>
        <p:spPr>
          <a:xfrm>
            <a:off x="4267200" y="891863"/>
            <a:ext cx="10822934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100"/>
              </a:lnSpc>
              <a:spcBef>
                <a:spcPct val="0"/>
              </a:spcBef>
            </a:pPr>
            <a:r>
              <a:rPr lang="kk-KZ" sz="5000" b="1" spc="-65" dirty="0">
                <a:solidFill>
                  <a:srgbClr val="0070C0"/>
                </a:solidFill>
                <a:latin typeface="Times New Roman" panose="02020603050405020304" pitchFamily="18" charset="0"/>
                <a:ea typeface="Neue Machina"/>
                <a:cs typeface="Times New Roman" panose="02020603050405020304" pitchFamily="18" charset="0"/>
                <a:sym typeface="Neue Machina"/>
              </a:rPr>
              <a:t>Создание КСП с помощью </a:t>
            </a:r>
            <a:r>
              <a:rPr lang="en-US" sz="5000" b="1" spc="-65" dirty="0">
                <a:solidFill>
                  <a:srgbClr val="0070C0"/>
                </a:solidFill>
                <a:latin typeface="Times New Roman" panose="02020603050405020304" pitchFamily="18" charset="0"/>
                <a:ea typeface="Neue Machina"/>
                <a:cs typeface="Times New Roman" panose="02020603050405020304" pitchFamily="18" charset="0"/>
                <a:sym typeface="Neue Machina"/>
              </a:rPr>
              <a:t>Chat GPT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992C52-3544-F8AF-BA1B-E5EF5DBC1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79" y="1866900"/>
            <a:ext cx="15051601" cy="777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2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25576" y="-1111756"/>
            <a:ext cx="12873205" cy="12132996"/>
          </a:xfrm>
          <a:custGeom>
            <a:avLst/>
            <a:gdLst/>
            <a:ahLst/>
            <a:cxnLst/>
            <a:rect l="l" t="t" r="r" b="b"/>
            <a:pathLst>
              <a:path w="12873205" h="12132996">
                <a:moveTo>
                  <a:pt x="0" y="0"/>
                </a:moveTo>
                <a:lnTo>
                  <a:pt x="12873206" y="0"/>
                </a:lnTo>
                <a:lnTo>
                  <a:pt x="12873206" y="12132996"/>
                </a:lnTo>
                <a:lnTo>
                  <a:pt x="0" y="12132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AutoShape 3"/>
          <p:cNvSpPr/>
          <p:nvPr/>
        </p:nvSpPr>
        <p:spPr>
          <a:xfrm rot="3829">
            <a:off x="1840463" y="2202183"/>
            <a:ext cx="12826435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0000">
            <a:off x="-3423204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5400000">
            <a:off x="11268533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5127BD-DE49-22FD-4AE4-73D9B1A9CF1E}"/>
              </a:ext>
            </a:extLst>
          </p:cNvPr>
          <p:cNvSpPr txBox="1"/>
          <p:nvPr/>
        </p:nvSpPr>
        <p:spPr>
          <a:xfrm>
            <a:off x="1043599" y="631591"/>
            <a:ext cx="14422862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100"/>
              </a:lnSpc>
              <a:spcBef>
                <a:spcPct val="0"/>
              </a:spcBef>
            </a:pPr>
            <a:r>
              <a:rPr lang="kk-KZ" sz="5000" b="1" spc="-65" dirty="0">
                <a:solidFill>
                  <a:srgbClr val="0070C0"/>
                </a:solidFill>
                <a:latin typeface="Times New Roman" panose="02020603050405020304" pitchFamily="18" charset="0"/>
                <a:ea typeface="Neue Machina"/>
                <a:cs typeface="Times New Roman" panose="02020603050405020304" pitchFamily="18" charset="0"/>
                <a:sym typeface="Neue Machina"/>
              </a:rPr>
              <a:t>Составление тестовых заданий с помощью </a:t>
            </a:r>
            <a:r>
              <a:rPr lang="en-US" sz="5000" b="1" spc="-65" dirty="0">
                <a:solidFill>
                  <a:srgbClr val="0070C0"/>
                </a:solidFill>
                <a:latin typeface="Times New Roman" panose="02020603050405020304" pitchFamily="18" charset="0"/>
                <a:ea typeface="Neue Machina"/>
                <a:cs typeface="Times New Roman" panose="02020603050405020304" pitchFamily="18" charset="0"/>
                <a:sym typeface="Neue Machina"/>
              </a:rPr>
              <a:t>Chat GPT</a:t>
            </a:r>
          </a:p>
        </p:txBody>
      </p:sp>
      <p:pic>
        <p:nvPicPr>
          <p:cNvPr id="9" name="Picture 20">
            <a:extLst>
              <a:ext uri="{FF2B5EF4-FFF2-40B4-BE49-F238E27FC236}">
                <a16:creationId xmlns:a16="http://schemas.microsoft.com/office/drawing/2014/main" id="{8F299D37-3128-3AB4-DAA1-97C883ECDB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62424" y="316280"/>
            <a:ext cx="2181977" cy="18790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556292-0DC6-2523-2647-0FF896151328}"/>
              </a:ext>
            </a:extLst>
          </p:cNvPr>
          <p:cNvSpPr txBox="1"/>
          <p:nvPr/>
        </p:nvSpPr>
        <p:spPr>
          <a:xfrm>
            <a:off x="3048000" y="961238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https://chatgpt.com/c/5d4b708a-c8ad-485f-9ec9-840cfd0e701a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06059C-7AEF-DCC9-4A32-4564356308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153" r="9177" b="12554"/>
          <a:stretch/>
        </p:blipFill>
        <p:spPr>
          <a:xfrm>
            <a:off x="689124" y="2510601"/>
            <a:ext cx="16909752" cy="693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25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83044" y="6109545"/>
            <a:ext cx="6176515" cy="4748341"/>
          </a:xfrm>
          <a:custGeom>
            <a:avLst/>
            <a:gdLst/>
            <a:ahLst/>
            <a:cxnLst/>
            <a:rect l="l" t="t" r="r" b="b"/>
            <a:pathLst>
              <a:path w="6176515" h="4748341">
                <a:moveTo>
                  <a:pt x="0" y="0"/>
                </a:moveTo>
                <a:lnTo>
                  <a:pt x="6176515" y="0"/>
                </a:lnTo>
                <a:lnTo>
                  <a:pt x="6176515" y="4748341"/>
                </a:lnTo>
                <a:lnTo>
                  <a:pt x="0" y="47483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" r="-101839" b="-148435"/>
            </a:stretch>
          </a:blipFill>
        </p:spPr>
      </p:sp>
      <p:sp>
        <p:nvSpPr>
          <p:cNvPr id="3" name="Freeform 3"/>
          <p:cNvSpPr/>
          <p:nvPr/>
        </p:nvSpPr>
        <p:spPr>
          <a:xfrm rot="6035961">
            <a:off x="9378158" y="-3504307"/>
            <a:ext cx="3614376" cy="8229600"/>
          </a:xfrm>
          <a:custGeom>
            <a:avLst/>
            <a:gdLst/>
            <a:ahLst/>
            <a:cxnLst/>
            <a:rect l="l" t="t" r="r" b="b"/>
            <a:pathLst>
              <a:path w="3614376" h="8229600">
                <a:moveTo>
                  <a:pt x="0" y="0"/>
                </a:moveTo>
                <a:lnTo>
                  <a:pt x="3614377" y="0"/>
                </a:lnTo>
                <a:lnTo>
                  <a:pt x="36143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1581" t="-464" b="-464"/>
            </a:stretch>
          </a:blipFill>
        </p:spPr>
      </p:sp>
      <p:sp>
        <p:nvSpPr>
          <p:cNvPr id="4" name="Freeform 4"/>
          <p:cNvSpPr/>
          <p:nvPr/>
        </p:nvSpPr>
        <p:spPr>
          <a:xfrm rot="5829583">
            <a:off x="-3814504" y="2168564"/>
            <a:ext cx="10768132" cy="4937335"/>
          </a:xfrm>
          <a:custGeom>
            <a:avLst/>
            <a:gdLst/>
            <a:ahLst/>
            <a:cxnLst/>
            <a:rect l="l" t="t" r="r" b="b"/>
            <a:pathLst>
              <a:path w="10768132" h="4937335">
                <a:moveTo>
                  <a:pt x="0" y="0"/>
                </a:moveTo>
                <a:lnTo>
                  <a:pt x="10768132" y="0"/>
                </a:lnTo>
                <a:lnTo>
                  <a:pt x="10768132" y="4937335"/>
                </a:lnTo>
                <a:lnTo>
                  <a:pt x="0" y="49373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773" t="-315" b="-138294"/>
            </a:stretch>
          </a:blipFill>
        </p:spPr>
      </p:sp>
      <p:sp>
        <p:nvSpPr>
          <p:cNvPr id="5" name="AutoShape 5"/>
          <p:cNvSpPr/>
          <p:nvPr/>
        </p:nvSpPr>
        <p:spPr>
          <a:xfrm rot="-5400000">
            <a:off x="-3423204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400000">
            <a:off x="11268533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92560" y="4956347"/>
            <a:ext cx="505901" cy="402881"/>
          </a:xfrm>
          <a:custGeom>
            <a:avLst/>
            <a:gdLst/>
            <a:ahLst/>
            <a:cxnLst/>
            <a:rect l="l" t="t" r="r" b="b"/>
            <a:pathLst>
              <a:path w="505901" h="402881">
                <a:moveTo>
                  <a:pt x="0" y="0"/>
                </a:moveTo>
                <a:lnTo>
                  <a:pt x="505902" y="0"/>
                </a:lnTo>
                <a:lnTo>
                  <a:pt x="505902" y="402881"/>
                </a:lnTo>
                <a:lnTo>
                  <a:pt x="0" y="4028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116698" y="8246774"/>
            <a:ext cx="8708571" cy="2553126"/>
          </a:xfrm>
          <a:custGeom>
            <a:avLst/>
            <a:gdLst/>
            <a:ahLst/>
            <a:cxnLst/>
            <a:rect l="l" t="t" r="r" b="b"/>
            <a:pathLst>
              <a:path w="8708571" h="2553126">
                <a:moveTo>
                  <a:pt x="0" y="0"/>
                </a:moveTo>
                <a:lnTo>
                  <a:pt x="8708571" y="0"/>
                </a:lnTo>
                <a:lnTo>
                  <a:pt x="8708571" y="2553125"/>
                </a:lnTo>
                <a:lnTo>
                  <a:pt x="0" y="25531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22334"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249766" y="1017031"/>
            <a:ext cx="2575051" cy="319250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D8ECA5-01DE-0B9A-2987-FAA268CF67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08" t="17827" r="84914" b="76012"/>
          <a:stretch/>
        </p:blipFill>
        <p:spPr>
          <a:xfrm>
            <a:off x="2725648" y="1198620"/>
            <a:ext cx="9850044" cy="28729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6AF0D6-7590-8E3D-4685-50DBEEFB6AC4}"/>
              </a:ext>
            </a:extLst>
          </p:cNvPr>
          <p:cNvSpPr txBox="1"/>
          <p:nvPr/>
        </p:nvSpPr>
        <p:spPr>
          <a:xfrm>
            <a:off x="1702822" y="4141973"/>
            <a:ext cx="1455341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/>
              <a:t> 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Платформа, использующая искусственный интеллект для создания и редактирования цифрового контента. Она предназначена для художников, дизайнеров и разработчиков игр, предоставляя инструменты для генерации изображений, текстур, 3D-моделей и других видов визуального контента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269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32153" y="5750425"/>
            <a:ext cx="6176515" cy="4748341"/>
          </a:xfrm>
          <a:custGeom>
            <a:avLst/>
            <a:gdLst/>
            <a:ahLst/>
            <a:cxnLst/>
            <a:rect l="l" t="t" r="r" b="b"/>
            <a:pathLst>
              <a:path w="6176515" h="4748341">
                <a:moveTo>
                  <a:pt x="0" y="0"/>
                </a:moveTo>
                <a:lnTo>
                  <a:pt x="6176515" y="0"/>
                </a:lnTo>
                <a:lnTo>
                  <a:pt x="6176515" y="4748341"/>
                </a:lnTo>
                <a:lnTo>
                  <a:pt x="0" y="47483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" r="-101839" b="-148435"/>
            </a:stretch>
          </a:blipFill>
        </p:spPr>
      </p:sp>
      <p:sp>
        <p:nvSpPr>
          <p:cNvPr id="3" name="Freeform 3"/>
          <p:cNvSpPr/>
          <p:nvPr/>
        </p:nvSpPr>
        <p:spPr>
          <a:xfrm rot="6035961">
            <a:off x="9378158" y="-3504307"/>
            <a:ext cx="3614376" cy="8229600"/>
          </a:xfrm>
          <a:custGeom>
            <a:avLst/>
            <a:gdLst/>
            <a:ahLst/>
            <a:cxnLst/>
            <a:rect l="l" t="t" r="r" b="b"/>
            <a:pathLst>
              <a:path w="3614376" h="8229600">
                <a:moveTo>
                  <a:pt x="0" y="0"/>
                </a:moveTo>
                <a:lnTo>
                  <a:pt x="3614377" y="0"/>
                </a:lnTo>
                <a:lnTo>
                  <a:pt x="36143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1581" t="-464" b="-464"/>
            </a:stretch>
          </a:blipFill>
        </p:spPr>
      </p:sp>
      <p:sp>
        <p:nvSpPr>
          <p:cNvPr id="4" name="Freeform 4"/>
          <p:cNvSpPr/>
          <p:nvPr/>
        </p:nvSpPr>
        <p:spPr>
          <a:xfrm rot="5829583">
            <a:off x="-3814504" y="2168564"/>
            <a:ext cx="10768132" cy="4937335"/>
          </a:xfrm>
          <a:custGeom>
            <a:avLst/>
            <a:gdLst/>
            <a:ahLst/>
            <a:cxnLst/>
            <a:rect l="l" t="t" r="r" b="b"/>
            <a:pathLst>
              <a:path w="10768132" h="4937335">
                <a:moveTo>
                  <a:pt x="0" y="0"/>
                </a:moveTo>
                <a:lnTo>
                  <a:pt x="10768132" y="0"/>
                </a:lnTo>
                <a:lnTo>
                  <a:pt x="10768132" y="4937335"/>
                </a:lnTo>
                <a:lnTo>
                  <a:pt x="0" y="49373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773" t="-315" b="-138294"/>
            </a:stretch>
          </a:blipFill>
        </p:spPr>
      </p:sp>
      <p:sp>
        <p:nvSpPr>
          <p:cNvPr id="5" name="AutoShape 5"/>
          <p:cNvSpPr/>
          <p:nvPr/>
        </p:nvSpPr>
        <p:spPr>
          <a:xfrm rot="-5400000">
            <a:off x="-3423204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400000">
            <a:off x="11268533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92560" y="4956347"/>
            <a:ext cx="505901" cy="402881"/>
          </a:xfrm>
          <a:custGeom>
            <a:avLst/>
            <a:gdLst/>
            <a:ahLst/>
            <a:cxnLst/>
            <a:rect l="l" t="t" r="r" b="b"/>
            <a:pathLst>
              <a:path w="505901" h="402881">
                <a:moveTo>
                  <a:pt x="0" y="0"/>
                </a:moveTo>
                <a:lnTo>
                  <a:pt x="505902" y="0"/>
                </a:lnTo>
                <a:lnTo>
                  <a:pt x="505902" y="402881"/>
                </a:lnTo>
                <a:lnTo>
                  <a:pt x="0" y="4028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116698" y="8246774"/>
            <a:ext cx="8708571" cy="2553126"/>
          </a:xfrm>
          <a:custGeom>
            <a:avLst/>
            <a:gdLst/>
            <a:ahLst/>
            <a:cxnLst/>
            <a:rect l="l" t="t" r="r" b="b"/>
            <a:pathLst>
              <a:path w="8708571" h="2553126">
                <a:moveTo>
                  <a:pt x="0" y="0"/>
                </a:moveTo>
                <a:lnTo>
                  <a:pt x="8708571" y="0"/>
                </a:lnTo>
                <a:lnTo>
                  <a:pt x="8708571" y="2553125"/>
                </a:lnTo>
                <a:lnTo>
                  <a:pt x="0" y="25531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22334"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625666" y="629543"/>
            <a:ext cx="2575051" cy="31925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857091-FEF7-6316-392D-3F64BE4C77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625" b="7578"/>
          <a:stretch/>
        </p:blipFill>
        <p:spPr>
          <a:xfrm>
            <a:off x="9087157" y="4931684"/>
            <a:ext cx="9021636" cy="5271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A58867-42B5-7754-68AA-7F7C4F67B38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625" b="5208"/>
          <a:stretch/>
        </p:blipFill>
        <p:spPr>
          <a:xfrm>
            <a:off x="-55371" y="773131"/>
            <a:ext cx="8623073" cy="4741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068B903-F6FC-3CE7-592B-5E519FB1C7FC}"/>
              </a:ext>
            </a:extLst>
          </p:cNvPr>
          <p:cNvSpPr/>
          <p:nvPr/>
        </p:nvSpPr>
        <p:spPr>
          <a:xfrm>
            <a:off x="1" y="7781695"/>
            <a:ext cx="4267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10"/>
              </a:rPr>
              <a:t>https</a:t>
            </a:r>
            <a:r>
              <a:rPr lang="en-US" dirty="0"/>
              <a:t>://app.leonardo.ai/image-generation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155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32153" y="5750425"/>
            <a:ext cx="6176515" cy="4748341"/>
          </a:xfrm>
          <a:custGeom>
            <a:avLst/>
            <a:gdLst/>
            <a:ahLst/>
            <a:cxnLst/>
            <a:rect l="l" t="t" r="r" b="b"/>
            <a:pathLst>
              <a:path w="6176515" h="4748341">
                <a:moveTo>
                  <a:pt x="0" y="0"/>
                </a:moveTo>
                <a:lnTo>
                  <a:pt x="6176515" y="0"/>
                </a:lnTo>
                <a:lnTo>
                  <a:pt x="6176515" y="4748341"/>
                </a:lnTo>
                <a:lnTo>
                  <a:pt x="0" y="4748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84" r="-101839" b="-148435"/>
            </a:stretch>
          </a:blipFill>
        </p:spPr>
      </p:sp>
      <p:sp>
        <p:nvSpPr>
          <p:cNvPr id="3" name="Freeform 3"/>
          <p:cNvSpPr/>
          <p:nvPr/>
        </p:nvSpPr>
        <p:spPr>
          <a:xfrm rot="6035961">
            <a:off x="9378158" y="-3504307"/>
            <a:ext cx="3614376" cy="8229600"/>
          </a:xfrm>
          <a:custGeom>
            <a:avLst/>
            <a:gdLst/>
            <a:ahLst/>
            <a:cxnLst/>
            <a:rect l="l" t="t" r="r" b="b"/>
            <a:pathLst>
              <a:path w="3614376" h="8229600">
                <a:moveTo>
                  <a:pt x="0" y="0"/>
                </a:moveTo>
                <a:lnTo>
                  <a:pt x="3614377" y="0"/>
                </a:lnTo>
                <a:lnTo>
                  <a:pt x="36143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1581" t="-464" b="-464"/>
            </a:stretch>
          </a:blipFill>
        </p:spPr>
      </p:sp>
      <p:sp>
        <p:nvSpPr>
          <p:cNvPr id="4" name="Freeform 4"/>
          <p:cNvSpPr/>
          <p:nvPr/>
        </p:nvSpPr>
        <p:spPr>
          <a:xfrm rot="5829583">
            <a:off x="-3814504" y="2168564"/>
            <a:ext cx="10768132" cy="4937335"/>
          </a:xfrm>
          <a:custGeom>
            <a:avLst/>
            <a:gdLst/>
            <a:ahLst/>
            <a:cxnLst/>
            <a:rect l="l" t="t" r="r" b="b"/>
            <a:pathLst>
              <a:path w="10768132" h="4937335">
                <a:moveTo>
                  <a:pt x="0" y="0"/>
                </a:moveTo>
                <a:lnTo>
                  <a:pt x="10768132" y="0"/>
                </a:lnTo>
                <a:lnTo>
                  <a:pt x="10768132" y="4937335"/>
                </a:lnTo>
                <a:lnTo>
                  <a:pt x="0" y="49373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773" t="-315" b="-138294"/>
            </a:stretch>
          </a:blipFill>
        </p:spPr>
      </p:sp>
      <p:sp>
        <p:nvSpPr>
          <p:cNvPr id="5" name="AutoShape 5"/>
          <p:cNvSpPr/>
          <p:nvPr/>
        </p:nvSpPr>
        <p:spPr>
          <a:xfrm rot="-5400000">
            <a:off x="-3423204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400000">
            <a:off x="11268533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92560" y="4956347"/>
            <a:ext cx="505901" cy="402881"/>
          </a:xfrm>
          <a:custGeom>
            <a:avLst/>
            <a:gdLst/>
            <a:ahLst/>
            <a:cxnLst/>
            <a:rect l="l" t="t" r="r" b="b"/>
            <a:pathLst>
              <a:path w="505901" h="402881">
                <a:moveTo>
                  <a:pt x="0" y="0"/>
                </a:moveTo>
                <a:lnTo>
                  <a:pt x="505902" y="0"/>
                </a:lnTo>
                <a:lnTo>
                  <a:pt x="505902" y="402881"/>
                </a:lnTo>
                <a:lnTo>
                  <a:pt x="0" y="4028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116698" y="8246774"/>
            <a:ext cx="8708571" cy="2553126"/>
          </a:xfrm>
          <a:custGeom>
            <a:avLst/>
            <a:gdLst/>
            <a:ahLst/>
            <a:cxnLst/>
            <a:rect l="l" t="t" r="r" b="b"/>
            <a:pathLst>
              <a:path w="8708571" h="2553126">
                <a:moveTo>
                  <a:pt x="0" y="0"/>
                </a:moveTo>
                <a:lnTo>
                  <a:pt x="8708571" y="0"/>
                </a:lnTo>
                <a:lnTo>
                  <a:pt x="8708571" y="2553125"/>
                </a:lnTo>
                <a:lnTo>
                  <a:pt x="0" y="25531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22334"/>
            </a:stretch>
          </a:blipFill>
        </p:spPr>
      </p:sp>
      <p:pic>
        <p:nvPicPr>
          <p:cNvPr id="7" name="Видео без названия — сделано в Clipchamp (1)">
            <a:hlinkClick r:id="" action="ppaction://media"/>
            <a:extLst>
              <a:ext uri="{FF2B5EF4-FFF2-40B4-BE49-F238E27FC236}">
                <a16:creationId xmlns:a16="http://schemas.microsoft.com/office/drawing/2014/main" id="{0C94FF3E-87B3-5012-B89F-1DEEFF3FD8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70390" y="750275"/>
            <a:ext cx="10210800" cy="8754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710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32153" y="5750425"/>
            <a:ext cx="6176515" cy="4748341"/>
          </a:xfrm>
          <a:custGeom>
            <a:avLst/>
            <a:gdLst/>
            <a:ahLst/>
            <a:cxnLst/>
            <a:rect l="l" t="t" r="r" b="b"/>
            <a:pathLst>
              <a:path w="6176515" h="4748341">
                <a:moveTo>
                  <a:pt x="0" y="0"/>
                </a:moveTo>
                <a:lnTo>
                  <a:pt x="6176515" y="0"/>
                </a:lnTo>
                <a:lnTo>
                  <a:pt x="6176515" y="4748341"/>
                </a:lnTo>
                <a:lnTo>
                  <a:pt x="0" y="47483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" r="-101839" b="-148435"/>
            </a:stretch>
          </a:blipFill>
        </p:spPr>
      </p:sp>
      <p:sp>
        <p:nvSpPr>
          <p:cNvPr id="3" name="Freeform 3"/>
          <p:cNvSpPr/>
          <p:nvPr/>
        </p:nvSpPr>
        <p:spPr>
          <a:xfrm rot="6035961">
            <a:off x="9378158" y="-3504307"/>
            <a:ext cx="3614376" cy="8229600"/>
          </a:xfrm>
          <a:custGeom>
            <a:avLst/>
            <a:gdLst/>
            <a:ahLst/>
            <a:cxnLst/>
            <a:rect l="l" t="t" r="r" b="b"/>
            <a:pathLst>
              <a:path w="3614376" h="8229600">
                <a:moveTo>
                  <a:pt x="0" y="0"/>
                </a:moveTo>
                <a:lnTo>
                  <a:pt x="3614377" y="0"/>
                </a:lnTo>
                <a:lnTo>
                  <a:pt x="36143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1581" t="-464" b="-464"/>
            </a:stretch>
          </a:blipFill>
        </p:spPr>
      </p:sp>
      <p:sp>
        <p:nvSpPr>
          <p:cNvPr id="4" name="Freeform 4"/>
          <p:cNvSpPr/>
          <p:nvPr/>
        </p:nvSpPr>
        <p:spPr>
          <a:xfrm rot="5829583">
            <a:off x="-3814504" y="2168564"/>
            <a:ext cx="10768132" cy="4937335"/>
          </a:xfrm>
          <a:custGeom>
            <a:avLst/>
            <a:gdLst/>
            <a:ahLst/>
            <a:cxnLst/>
            <a:rect l="l" t="t" r="r" b="b"/>
            <a:pathLst>
              <a:path w="10768132" h="4937335">
                <a:moveTo>
                  <a:pt x="0" y="0"/>
                </a:moveTo>
                <a:lnTo>
                  <a:pt x="10768132" y="0"/>
                </a:lnTo>
                <a:lnTo>
                  <a:pt x="10768132" y="4937335"/>
                </a:lnTo>
                <a:lnTo>
                  <a:pt x="0" y="49373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773" t="-315" b="-138294"/>
            </a:stretch>
          </a:blipFill>
        </p:spPr>
      </p:sp>
      <p:sp>
        <p:nvSpPr>
          <p:cNvPr id="5" name="AutoShape 5"/>
          <p:cNvSpPr/>
          <p:nvPr/>
        </p:nvSpPr>
        <p:spPr>
          <a:xfrm rot="-5400000">
            <a:off x="-3423204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400000">
            <a:off x="11268533" y="5235096"/>
            <a:ext cx="10498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3116698" y="8246774"/>
            <a:ext cx="8708571" cy="2553126"/>
          </a:xfrm>
          <a:custGeom>
            <a:avLst/>
            <a:gdLst/>
            <a:ahLst/>
            <a:cxnLst/>
            <a:rect l="l" t="t" r="r" b="b"/>
            <a:pathLst>
              <a:path w="8708571" h="2553126">
                <a:moveTo>
                  <a:pt x="0" y="0"/>
                </a:moveTo>
                <a:lnTo>
                  <a:pt x="8708571" y="0"/>
                </a:lnTo>
                <a:lnTo>
                  <a:pt x="8708571" y="2553125"/>
                </a:lnTo>
                <a:lnTo>
                  <a:pt x="0" y="25531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22334"/>
            </a:stretch>
          </a:blipFill>
        </p:spPr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565DCA-A3DA-1E63-BDFE-440E6CAEBA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625" b="7578"/>
          <a:stretch/>
        </p:blipFill>
        <p:spPr>
          <a:xfrm>
            <a:off x="-433238" y="789513"/>
            <a:ext cx="9577238" cy="45063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A76895-6767-7DD0-3459-32BDD27257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70" t="15271" r="670" b="7103"/>
          <a:stretch/>
        </p:blipFill>
        <p:spPr>
          <a:xfrm>
            <a:off x="6995992" y="5295899"/>
            <a:ext cx="10872322" cy="53337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2E5559-E53E-EE33-C723-2792E9D9055B}"/>
              </a:ext>
            </a:extLst>
          </p:cNvPr>
          <p:cNvSpPr txBox="1"/>
          <p:nvPr/>
        </p:nvSpPr>
        <p:spPr>
          <a:xfrm>
            <a:off x="9355119" y="1866450"/>
            <a:ext cx="716279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Clipchamp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позволяет пользователям создавать, редактировать и публиковать видеофайлы, а также работать с различными форматами и разрешениями.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CD4AC11B-0579-638A-C157-15C1B6B51A79}"/>
              </a:ext>
            </a:extLst>
          </p:cNvPr>
          <p:cNvSpPr/>
          <p:nvPr/>
        </p:nvSpPr>
        <p:spPr>
          <a:xfrm>
            <a:off x="0" y="7124700"/>
            <a:ext cx="3962400" cy="7620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7"/>
              </a:rPr>
              <a:t>https</a:t>
            </a:r>
            <a:r>
              <a:rPr lang="en-US" dirty="0"/>
              <a:t>://app.clipchamp.com/</a:t>
            </a:r>
            <a:endParaRPr lang="kk-KZ" dirty="0"/>
          </a:p>
        </p:txBody>
      </p:sp>
    </p:spTree>
    <p:extLst>
      <p:ext uri="{BB962C8B-B14F-4D97-AF65-F5344CB8AC3E}">
        <p14:creationId xmlns:p14="http://schemas.microsoft.com/office/powerpoint/2010/main" val="955705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3137</TotalTime>
  <Words>314</Words>
  <Application>Microsoft Office PowerPoint</Application>
  <PresentationFormat>Произвольный</PresentationFormat>
  <Paragraphs>51</Paragraphs>
  <Slides>13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Calibri</vt:lpstr>
      <vt:lpstr>Times New Roman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Кремовая и желтая школьная презентация по физике с подвижными элементами, геометрическими и абстрактными фигурами</dc:title>
  <dc:creator>1</dc:creator>
  <cp:lastModifiedBy>1</cp:lastModifiedBy>
  <cp:revision>54</cp:revision>
  <dcterms:created xsi:type="dcterms:W3CDTF">2006-08-16T00:00:00Z</dcterms:created>
  <dcterms:modified xsi:type="dcterms:W3CDTF">2024-08-27T21:45:15Z</dcterms:modified>
  <dc:identifier>DAGNb-dTdrU</dc:identifier>
</cp:coreProperties>
</file>