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8" r:id="rId2"/>
    <p:sldId id="471" r:id="rId3"/>
    <p:sldId id="256" r:id="rId4"/>
    <p:sldId id="258" r:id="rId5"/>
    <p:sldId id="269" r:id="rId6"/>
    <p:sldId id="270" r:id="rId7"/>
    <p:sldId id="271" r:id="rId8"/>
    <p:sldId id="443" r:id="rId9"/>
    <p:sldId id="275" r:id="rId10"/>
    <p:sldId id="262" r:id="rId11"/>
    <p:sldId id="280" r:id="rId12"/>
    <p:sldId id="487" r:id="rId13"/>
    <p:sldId id="462" r:id="rId14"/>
    <p:sldId id="4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86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2B9F-FE4E-40D1-BE3A-2FD2A8B6F4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004E3-F009-47F3-B3C3-600F5693E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5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3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9DBC5B-14CA-EE2B-2631-1FF87E22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4" y="258195"/>
            <a:ext cx="1199902" cy="119990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741" y="1639086"/>
            <a:ext cx="10676238" cy="307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программы воспитания «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Біртұтас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946" y="39543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ПРИКАЗ №194 МИНИСТЕРСТВА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ПРОСВЕЩЕНИЯ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42555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6D09-BACE-5505-F652-793107F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/>
            <a:r>
              <a:rPr lang="kk-KZ" sz="1800" b="1" dirty="0">
                <a:solidFill>
                  <a:srgbClr val="75BABD"/>
                </a:solidFill>
                <a:latin typeface="PT Sans"/>
              </a:rPr>
              <a:t>Разбивка  основных ценностей по месяцам</a:t>
            </a:r>
            <a:r>
              <a:rPr lang="en-US" sz="1800" b="1" dirty="0">
                <a:solidFill>
                  <a:srgbClr val="75BABD"/>
                </a:solidFill>
                <a:latin typeface="PT Sans"/>
              </a:rPr>
              <a:t/>
            </a:r>
            <a:br>
              <a:rPr lang="en-US" sz="1800" b="1" dirty="0">
                <a:solidFill>
                  <a:srgbClr val="75BABD"/>
                </a:solidFill>
                <a:latin typeface="PT Sans"/>
              </a:rPr>
            </a:br>
            <a:endParaRPr lang="ru-RU" sz="18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59994" y="1718004"/>
            <a:ext cx="11502694" cy="3822713"/>
            <a:chOff x="359994" y="1713834"/>
            <a:chExt cx="9352216" cy="2712042"/>
          </a:xfrm>
        </p:grpSpPr>
        <p:sp>
          <p:nvSpPr>
            <p:cNvPr id="6" name="Freeform 1711"/>
            <p:cNvSpPr/>
            <p:nvPr/>
          </p:nvSpPr>
          <p:spPr>
            <a:xfrm>
              <a:off x="2716568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7B74A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1712"/>
            <p:cNvSpPr/>
            <p:nvPr/>
          </p:nvSpPr>
          <p:spPr>
            <a:xfrm>
              <a:off x="7480516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EC675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713"/>
            <p:cNvSpPr/>
            <p:nvPr/>
          </p:nvSpPr>
          <p:spPr>
            <a:xfrm>
              <a:off x="5047490" y="272345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1714"/>
            <p:cNvSpPr/>
            <p:nvPr/>
          </p:nvSpPr>
          <p:spPr>
            <a:xfrm>
              <a:off x="359994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92C5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715"/>
            <p:cNvSpPr/>
            <p:nvPr/>
          </p:nvSpPr>
          <p:spPr>
            <a:xfrm>
              <a:off x="359994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EC655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716"/>
            <p:cNvSpPr/>
            <p:nvPr/>
          </p:nvSpPr>
          <p:spPr>
            <a:xfrm>
              <a:off x="5123942" y="1720678"/>
              <a:ext cx="2231694" cy="730376"/>
            </a:xfrm>
            <a:custGeom>
              <a:avLst/>
              <a:gdLst/>
              <a:ahLst/>
              <a:cxnLst/>
              <a:rect l="0" t="0" r="0" b="0"/>
              <a:pathLst>
                <a:path w="2231694" h="730376">
                  <a:moveTo>
                    <a:pt x="0" y="730376"/>
                  </a:moveTo>
                  <a:lnTo>
                    <a:pt x="2231694" y="73037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6"/>
                  </a:lnTo>
                  <a:close/>
                </a:path>
              </a:pathLst>
            </a:custGeom>
            <a:solidFill>
              <a:srgbClr val="F9B643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717"/>
            <p:cNvSpPr/>
            <p:nvPr/>
          </p:nvSpPr>
          <p:spPr>
            <a:xfrm>
              <a:off x="359994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8094B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718"/>
            <p:cNvSpPr/>
            <p:nvPr/>
          </p:nvSpPr>
          <p:spPr>
            <a:xfrm>
              <a:off x="7480516" y="1713834"/>
              <a:ext cx="2231694" cy="730796"/>
            </a:xfrm>
            <a:custGeom>
              <a:avLst/>
              <a:gdLst/>
              <a:ahLst/>
              <a:cxnLst/>
              <a:rect l="0" t="0" r="0" b="0"/>
              <a:pathLst>
                <a:path w="2231694" h="730796">
                  <a:moveTo>
                    <a:pt x="0" y="730796"/>
                  </a:moveTo>
                  <a:lnTo>
                    <a:pt x="2231694" y="73079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solidFill>
              <a:srgbClr val="9EC9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19"/>
            <p:cNvSpPr/>
            <p:nvPr/>
          </p:nvSpPr>
          <p:spPr>
            <a:xfrm>
              <a:off x="2716568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720"/>
            <p:cNvSpPr/>
            <p:nvPr/>
          </p:nvSpPr>
          <p:spPr>
            <a:xfrm>
              <a:off x="2716568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7469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721"/>
            <p:cNvSpPr/>
            <p:nvPr/>
          </p:nvSpPr>
          <p:spPr>
            <a:xfrm>
              <a:off x="5123942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722"/>
            <p:cNvSpPr/>
            <p:nvPr/>
          </p:nvSpPr>
          <p:spPr>
            <a:xfrm>
              <a:off x="7480516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25"/>
            <p:cNvSpPr/>
            <p:nvPr/>
          </p:nvSpPr>
          <p:spPr>
            <a:xfrm>
              <a:off x="5174748" y="2781712"/>
              <a:ext cx="83521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Мар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19" name="Rectangle 1726"/>
            <p:cNvSpPr/>
            <p:nvPr/>
          </p:nvSpPr>
          <p:spPr>
            <a:xfrm>
              <a:off x="410800" y="3785831"/>
              <a:ext cx="78683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Май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0" name="Rectangle 1727"/>
            <p:cNvSpPr/>
            <p:nvPr/>
          </p:nvSpPr>
          <p:spPr>
            <a:xfrm>
              <a:off x="2769063" y="2763318"/>
              <a:ext cx="1064548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Феврал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1" name="Rectangle 1728"/>
            <p:cNvSpPr/>
            <p:nvPr/>
          </p:nvSpPr>
          <p:spPr>
            <a:xfrm>
              <a:off x="7531360" y="2775283"/>
              <a:ext cx="96502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Апр</a:t>
              </a:r>
              <a:r>
                <a:rPr lang="en-US" sz="1400" b="0" i="0" spc="-11" baseline="0" dirty="0">
                  <a:latin typeface="PT Sans"/>
                </a:rPr>
                <a:t>е</a:t>
              </a:r>
              <a:r>
                <a:rPr lang="en-US" sz="1400" b="0" i="0" spc="0" baseline="0" dirty="0">
                  <a:latin typeface="PT Sans"/>
                </a:rPr>
                <a:t>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2" name="Rectangle 1729"/>
            <p:cNvSpPr/>
            <p:nvPr/>
          </p:nvSpPr>
          <p:spPr>
            <a:xfrm>
              <a:off x="410292" y="1778493"/>
              <a:ext cx="1450173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25" baseline="0" dirty="0">
                  <a:latin typeface="PT Sans"/>
                </a:rPr>
                <a:t>С</a:t>
              </a:r>
              <a:r>
                <a:rPr lang="en-US" sz="1400" b="0" i="0" spc="0" baseline="0" dirty="0">
                  <a:latin typeface="PT Sans"/>
                </a:rPr>
                <a:t>ентябр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3" name="Rectangle 1730"/>
            <p:cNvSpPr/>
            <p:nvPr/>
          </p:nvSpPr>
          <p:spPr>
            <a:xfrm>
              <a:off x="5174742" y="1778493"/>
              <a:ext cx="132187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Ноябр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1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СПРАВЕДЛИВОСТЬ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ОТВЕТСТВЕННОСТЬ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4" name="Rectangle 1731"/>
            <p:cNvSpPr/>
            <p:nvPr/>
          </p:nvSpPr>
          <p:spPr>
            <a:xfrm>
              <a:off x="5174747" y="3023113"/>
              <a:ext cx="1468539" cy="2620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400" b="0" i="0" spc="0" baseline="0" dirty="0" smtClean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600" b="0" i="0" spc="0" baseline="-1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600" b="0" i="0" spc="0" baseline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ПАТРИОТИЗМ</a:t>
              </a:r>
              <a:r>
                <a:rPr lang="en-US" sz="1600" b="0" i="0" spc="0" baseline="1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en-US" sz="1600" b="0" i="0" spc="0" baseline="1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732"/>
            <p:cNvSpPr/>
            <p:nvPr/>
          </p:nvSpPr>
          <p:spPr>
            <a:xfrm>
              <a:off x="410800" y="4000630"/>
              <a:ext cx="1125125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6" name="Rectangle 1733"/>
            <p:cNvSpPr/>
            <p:nvPr/>
          </p:nvSpPr>
          <p:spPr>
            <a:xfrm>
              <a:off x="410292" y="2731206"/>
              <a:ext cx="988590" cy="39849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508"/>
              <a:r>
                <a:rPr lang="en-US" sz="1400" b="0" i="0" spc="0" baseline="0" dirty="0">
                  <a:latin typeface="PT Sans"/>
                </a:rPr>
                <a:t>Январ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7" name="Rectangle 1734"/>
            <p:cNvSpPr/>
            <p:nvPr/>
          </p:nvSpPr>
          <p:spPr>
            <a:xfrm>
              <a:off x="7531316" y="1728013"/>
              <a:ext cx="1130338" cy="4985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12" baseline="0" dirty="0">
                  <a:latin typeface="PT Sans"/>
                </a:rPr>
                <a:t>Д</a:t>
              </a:r>
              <a:r>
                <a:rPr lang="en-US" sz="1400" b="0" i="0" spc="0" baseline="0" dirty="0">
                  <a:latin typeface="PT Sans"/>
                </a:rPr>
                <a:t>екабр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6476">
                <a:lnSpc>
                  <a:spcPts val="2585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11557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8" name="Rectangle 1735"/>
            <p:cNvSpPr/>
            <p:nvPr/>
          </p:nvSpPr>
          <p:spPr>
            <a:xfrm>
              <a:off x="2767368" y="1752370"/>
              <a:ext cx="1033268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Октябр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9" name="Rectangle 1736"/>
            <p:cNvSpPr/>
            <p:nvPr/>
          </p:nvSpPr>
          <p:spPr>
            <a:xfrm>
              <a:off x="2769146" y="3023113"/>
              <a:ext cx="994794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0" name="Rectangle 1737"/>
            <p:cNvSpPr/>
            <p:nvPr/>
          </p:nvSpPr>
          <p:spPr>
            <a:xfrm>
              <a:off x="7480643" y="3028663"/>
              <a:ext cx="1450173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80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1" name="Rectangle 1738"/>
            <p:cNvSpPr/>
            <p:nvPr/>
          </p:nvSpPr>
          <p:spPr>
            <a:xfrm>
              <a:off x="2767368" y="3747336"/>
              <a:ext cx="99479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Июн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2" name="Rectangle 1739"/>
            <p:cNvSpPr/>
            <p:nvPr/>
          </p:nvSpPr>
          <p:spPr>
            <a:xfrm>
              <a:off x="5174748" y="3766607"/>
              <a:ext cx="855131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3" name="Rectangle 1740"/>
            <p:cNvSpPr/>
            <p:nvPr/>
          </p:nvSpPr>
          <p:spPr>
            <a:xfrm>
              <a:off x="5174748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sz="140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4" name="Rectangle 1741"/>
            <p:cNvSpPr/>
            <p:nvPr/>
          </p:nvSpPr>
          <p:spPr>
            <a:xfrm>
              <a:off x="7531316" y="3740907"/>
              <a:ext cx="912529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Авгус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5" name="Rectangle 1742"/>
            <p:cNvSpPr/>
            <p:nvPr/>
          </p:nvSpPr>
          <p:spPr>
            <a:xfrm>
              <a:off x="7531316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66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85FF-FF22-DE33-678B-AE0666DD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332C-DCAD-8544-3D83-ECA76034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12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2467153" cy="7039915"/>
            <a:chOff x="-89065" y="0"/>
            <a:chExt cx="12467153" cy="703991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352EBBE-BFF2-8B56-2570-CCC2E324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065" y="0"/>
              <a:ext cx="12467153" cy="703991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3205212" cy="827773"/>
            </a:xfrm>
            <a:prstGeom prst="rect">
              <a:avLst/>
            </a:prstGeom>
            <a:solidFill>
              <a:srgbClr val="DEEDC6"/>
            </a:solidFill>
            <a:ln>
              <a:solidFill>
                <a:srgbClr val="DEED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866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6645" y="764802"/>
          <a:ext cx="7551175" cy="5390001"/>
        </p:xfrm>
        <a:graphic>
          <a:graphicData uri="http://schemas.openxmlformats.org/drawingml/2006/table">
            <a:tbl>
              <a:tblPr firstRow="1" firstCol="1" bandRow="1"/>
              <a:tblGrid>
                <a:gridCol w="228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921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НАЧАЛЬНАЯ ШКОЛА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Ценность и ключевая компетенция (ГОСО)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Результаты обучения по образовательной области (ГОСО)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Цель обучения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(ТУПр)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rgbClr val="002060"/>
                          </a:solidFill>
                          <a:effectLst/>
                        </a:rPr>
                        <a:t>Независимость и патриотизм: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1) изучать государственный язык;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2</a:t>
                      </a:r>
                      <a:r>
                        <a:rPr lang="ru-RU" sz="1000" spc="10" dirty="0">
                          <a:solidFill>
                            <a:srgbClr val="00B0F0"/>
                          </a:solidFill>
                          <a:effectLst/>
                        </a:rPr>
                        <a:t>) проявлять уважение к государственным символам и любовь к своей стране;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3) соблюдать и уважать традиции;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4) понимать ценность семьи;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5) проявлять интерес к изучению исторического и культурного наследия и заботу об окружающей среде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b="1" spc="10" dirty="0">
                          <a:solidFill>
                            <a:srgbClr val="002060"/>
                          </a:solidFill>
                          <a:effectLst/>
                        </a:rPr>
                        <a:t>«Человек и общество»</a:t>
                      </a:r>
                      <a:endParaRPr lang="ru-RU" sz="1000" b="1" spc="1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ЗНАЕТ общие сведения о географии и истории Казахстана; основные традиции и фольклор народа Казахстана; роль и место Казахстана в мире; </a:t>
                      </a:r>
                      <a:r>
                        <a:rPr lang="ru-RU" sz="1000" spc="10" dirty="0">
                          <a:solidFill>
                            <a:srgbClr val="00B0F0"/>
                          </a:solidFill>
                          <a:effectLst/>
                        </a:rPr>
                        <a:t>государственные символы Казахстана;</a:t>
                      </a:r>
                      <a:r>
                        <a:rPr lang="ru-RU" sz="1000" spc="10" dirty="0">
                          <a:effectLst/>
                        </a:rPr>
                        <a:t> общечеловеческие ценности;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ПОНИМАЕТ свою гражданскую идентичность в форме осознания себя как юного гражданина Казахстана и свою принадлежность к определенному этносу; ценность семьи, малой родины и Отечества; ценности многонационального казахстанского общества; значение государственной символики Казахстана;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spc="10" dirty="0">
                          <a:effectLst/>
                        </a:rPr>
                        <a:t>значение национальных традиций, обычаев; 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 err="1">
                          <a:effectLst/>
                        </a:rPr>
                        <a:t>АНАЛИЗИРУЕт</a:t>
                      </a:r>
                      <a:r>
                        <a:rPr lang="ru-RU" sz="1000" spc="10" dirty="0">
                          <a:effectLst/>
                        </a:rPr>
                        <a:t> положение Казахстана в мире; сходства и различия в культурно-обрядовых традициях народа Казахстана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b="1" spc="10" dirty="0">
                          <a:solidFill>
                            <a:srgbClr val="002060"/>
                          </a:solidFill>
                          <a:effectLst/>
                        </a:rPr>
                        <a:t>Предмет «Познание мира»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Раздел </a:t>
                      </a:r>
                      <a:r>
                        <a:rPr lang="ru-RU" sz="1000" i="1" spc="10" dirty="0">
                          <a:effectLst/>
                        </a:rPr>
                        <a:t>3.5 История Казахстана: независимость, государственность и патриотизм</a:t>
                      </a:r>
                      <a:endParaRPr lang="ru-RU" sz="1000" i="1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1.3.5.1 </a:t>
                      </a:r>
                      <a:r>
                        <a:rPr lang="ru-RU" sz="1000" spc="10" dirty="0">
                          <a:solidFill>
                            <a:srgbClr val="00B0F0"/>
                          </a:solidFill>
                          <a:effectLst/>
                        </a:rPr>
                        <a:t>отличать государственные символы Республики Казахстан от символов других стран;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1.3.5.2 рассказывать об основных признаках независимого государства;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1.3.5.3 представлять творческие работы о столице Казахстана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2.3.5.1 объяснять значение государственных символов Республики Казахстан;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2.3.5.2 на основе наблюдений определять сферу применения государственных символов Республики Казахстан;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2.3.5.3 объяснять значение дружбы народов Казахстана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3.3.5.1 объяснять значение неофициальных символов Казахстана (монументы "Алтын </a:t>
                      </a:r>
                      <a:r>
                        <a:rPr lang="ru-RU" sz="1000" spc="10" dirty="0" err="1">
                          <a:effectLst/>
                        </a:rPr>
                        <a:t>адам</a:t>
                      </a:r>
                      <a:r>
                        <a:rPr lang="ru-RU" sz="1000" spc="10" dirty="0">
                          <a:effectLst/>
                        </a:rPr>
                        <a:t>", "</a:t>
                      </a:r>
                      <a:r>
                        <a:rPr lang="ru-RU" sz="1000" spc="10" dirty="0" err="1">
                          <a:effectLst/>
                        </a:rPr>
                        <a:t>Байтерек</a:t>
                      </a:r>
                      <a:r>
                        <a:rPr lang="ru-RU" sz="1000" spc="10" dirty="0">
                          <a:effectLst/>
                        </a:rPr>
                        <a:t>", Триумфальная арка "</a:t>
                      </a:r>
                      <a:r>
                        <a:rPr lang="ru-RU" sz="1000" spc="10" dirty="0" err="1">
                          <a:effectLst/>
                        </a:rPr>
                        <a:t>Мәңгілік</a:t>
                      </a:r>
                      <a:r>
                        <a:rPr lang="ru-RU" sz="1000" spc="10" dirty="0">
                          <a:effectLst/>
                        </a:rPr>
                        <a:t> ел");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3.3.5.2 объяснять роль труда в развитии личности, семьи, общества и государства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4.3.5.1 на основе исследований предлагать ряд смысловых ассоциаций, связанных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с названием "Казахстан" (национальный бренд);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4.3.5.2 определять роль Казахстана на мировой арене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949" y="178313"/>
            <a:ext cx="11316929" cy="480449"/>
          </a:xfrm>
        </p:spPr>
        <p:txBody>
          <a:bodyPr>
            <a:noAutofit/>
          </a:bodyPr>
          <a:lstStyle/>
          <a:p>
            <a:r>
              <a:rPr lang="kk-KZ" sz="2400" b="1" dirty="0"/>
              <a:t>Конструктивное согласование ценностей, компетенций, результатов обучения, целей обучения и учебного контента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05" y="764802"/>
            <a:ext cx="4104529" cy="59906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31045" y="6312309"/>
            <a:ext cx="2841523" cy="4431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</a:rPr>
              <a:t>Дүниетану, НЗМ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49" y="178313"/>
            <a:ext cx="11316929" cy="480449"/>
          </a:xfrm>
        </p:spPr>
        <p:txBody>
          <a:bodyPr>
            <a:noAutofit/>
          </a:bodyPr>
          <a:lstStyle/>
          <a:p>
            <a:r>
              <a:rPr lang="kk-KZ" sz="2400" b="1" dirty="0"/>
              <a:t>Конструктивное согласование ценностей, компетенций, результатов обучения, целей обучения и учебного контента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949" y="904547"/>
          <a:ext cx="7216875" cy="5376671"/>
        </p:xfrm>
        <a:graphic>
          <a:graphicData uri="http://schemas.openxmlformats.org/drawingml/2006/table">
            <a:tbl>
              <a:tblPr firstRow="1" firstCol="1" bandRow="1"/>
              <a:tblGrid>
                <a:gridCol w="24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431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effectLst/>
                        </a:rPr>
                        <a:t>НАЧАЛЬНАЯ ШКОЛА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effectLst/>
                        </a:rPr>
                        <a:t>Ценность и ключевая компетенция (ГОСО)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effectLst/>
                        </a:rPr>
                        <a:t>Результаты обучения по образовательной области (ГОСО)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effectLst/>
                        </a:rPr>
                        <a:t>Цель обучения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effectLst/>
                        </a:rPr>
                        <a:t>(ТУПр)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72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rgbClr val="002060"/>
                          </a:solidFill>
                          <a:effectLst/>
                        </a:rPr>
                        <a:t>Закон и порядок: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16) </a:t>
                      </a:r>
                      <a:r>
                        <a:rPr lang="ru-RU" sz="900" spc="10" dirty="0">
                          <a:solidFill>
                            <a:srgbClr val="00B0F0"/>
                          </a:solidFill>
                          <a:effectLst/>
                        </a:rPr>
                        <a:t>знать свои права и обязанности, соблюдать этические нормы, правила поведения в классе и школе;</a:t>
                      </a:r>
                      <a:endParaRPr lang="ru-RU" sz="9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17) знать и соблюдать правила безопасности, в том числе правила дорожного движения;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18) сообщать учителям или родителям об опасностях, которые они видят или о которых знают, чтобы принять меры по предотвращению и решению проблемы;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19) уважать права и достоинство своих учителей, одноклассников, избегая любых форм дискриминации и преследования;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20) уважать представителей власти и их роль в поддержании порядка;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solidFill>
                            <a:srgbClr val="002060"/>
                          </a:solidFill>
                          <a:effectLst/>
                        </a:rPr>
                        <a:t>«Человек и общество»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ЗНАЕТ правила позитивного и дружеского общения, правила этикета, </a:t>
                      </a:r>
                      <a:r>
                        <a:rPr lang="ru-RU" sz="900" spc="10" dirty="0">
                          <a:solidFill>
                            <a:srgbClr val="00B0F0"/>
                          </a:solidFill>
                          <a:effectLst/>
                        </a:rPr>
                        <a:t>права и обязанности школьника,</a:t>
                      </a:r>
                      <a:r>
                        <a:rPr lang="ru-RU" sz="900" spc="10" dirty="0">
                          <a:effectLst/>
                        </a:rPr>
                        <a:t> правила здорового образа жизни;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ПОНИМАЕТ нормы нравственного поведения человека в обществе; свою сопричастность к жизни школы, села, города, страны; значимость служения обществу; важность соответствия мыслей, слов и поступков, ответственность за них;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ПРИМЕНЯЕТ правила этикета; правила общения для поддержания позитивных, дружеских взаимоотношений в семье и коллективе;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АНАЛИЗИРУЕТ проявления человеческих чувств и поступки людей, их причины и следствия; собственное эмоциональное состояние;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СИНТЕЗИРУЕТ модели коммуникаций в семейной, межличностной и общественной сферах; собственные проекты по безопасности жизнедеятельности, организации путешествий; решения по собственному духовно-нравственному развитию;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ОЦЕНИВАЕТ собственное поведение и поступки окружающих людей с позиции нравственных норм; значимость семьи, общества, страны в жизни каждого человека; роль традиций и фольклора в современной жизни; уровень своего прогресса в сфере межличностных, общественных и финансово-экономических отношений; поведение людей с позиции общепринятых нравственных норм.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solidFill>
                            <a:srgbClr val="002060"/>
                          </a:solidFill>
                          <a:effectLst/>
                        </a:rPr>
                        <a:t>Предмет «Познание мира»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i="1" spc="10" dirty="0">
                          <a:effectLst/>
                        </a:rPr>
                        <a:t>Раздел 1.5 Права и обязанности</a:t>
                      </a:r>
                      <a:endParaRPr lang="ru-RU" sz="900" b="1" i="1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rgbClr val="00B0F0"/>
                          </a:solidFill>
                          <a:effectLst/>
                        </a:rPr>
                        <a:t>2.1.5.1 на основе примеров из своей жизни различать права, обязанности и ответственность;</a:t>
                      </a:r>
                      <a:endParaRPr lang="ru-RU" sz="9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2.1.5.2 объяснять значимость служения обществу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3.1.5.1 объяснять значимость Конституции Республики Казахстан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4.1.5.1 делать выводы о значении Конституции в жизни общества;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4.1.5.2 приводить примеры демократических прав и свобод, обязанностей в качестве гражданина Республики Казахстан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i="1" spc="10" dirty="0">
                          <a:effectLst/>
                        </a:rPr>
                        <a:t>Раздел </a:t>
                      </a:r>
                      <a:r>
                        <a:rPr lang="ru-RU" sz="900" b="1" i="1" spc="10" dirty="0">
                          <a:effectLst/>
                        </a:rPr>
                        <a:t>1.2 Школа и школьное сообщество</a:t>
                      </a:r>
                      <a:endParaRPr lang="ru-RU" sz="900" b="1" i="1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1.1.2.3 объяснять важность соблюдения правил поведения в школе;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1.1.2.6 характеризовать себя в качестве школьника и члена коллектива класса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2.1.2.2 определять структуру и функции членов школьного сообщества;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2.1.2.3 объяснять коллективные, групповые и межличностные нормы поведения в школьном сообществе;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3.1.2.1 объяснять правила самоуправления в классе и предлагать свою модель;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3.1.2.2 объяснять пути принятия коллективных решений в классе в условиях существования различных точек зрения;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3.1.2.3 объяснять этические нормы поведения, принятые в обществе;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3.1.2.4 доказывать важность дружбы между людьми на примерах из собственного опыта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11" y="658762"/>
            <a:ext cx="4097309" cy="6199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10127" y="6567949"/>
            <a:ext cx="2949677" cy="2900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</a:rPr>
              <a:t>Дүниетану, НЗМ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C70C794-310F-8565-7F59-072E521F653D}"/>
              </a:ext>
            </a:extLst>
          </p:cNvPr>
          <p:cNvSpPr/>
          <p:nvPr/>
        </p:nvSpPr>
        <p:spPr>
          <a:xfrm>
            <a:off x="1066801" y="231442"/>
            <a:ext cx="11193780" cy="1144480"/>
          </a:xfrm>
          <a:prstGeom prst="rect">
            <a:avLst/>
          </a:prstGeom>
          <a:solidFill>
            <a:srgbClr val="006ED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1BCB9"/>
                </a:solidFill>
                <a:effectLst/>
                <a:latin typeface="+mn-lt"/>
                <a:ea typeface="Aptos" panose="020B0004020202020204" pitchFamily="34" charset="0"/>
              </a:rPr>
              <a:t>»</a:t>
            </a:r>
            <a:endParaRPr lang="en-US" sz="5400" dirty="0">
              <a:solidFill>
                <a:srgbClr val="51BCB9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09AB72-71AE-1E20-40D1-E81531AA2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853190"/>
            <a:ext cx="4614888" cy="461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C35D20-DC87-2C8F-5AC1-82F981277D5B}"/>
              </a:ext>
            </a:extLst>
          </p:cNvPr>
          <p:cNvSpPr txBox="1"/>
          <p:nvPr/>
        </p:nvSpPr>
        <p:spPr>
          <a:xfrm>
            <a:off x="6096000" y="3247292"/>
            <a:ext cx="4032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Справедливость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принцип, </a:t>
            </a:r>
          </a:p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основа, </a:t>
            </a:r>
          </a:p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прогресс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цель</a:t>
            </a:r>
          </a:p>
          <a:p>
            <a:pPr algn="r"/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К.Токаев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550D4-BBFC-D220-44B4-931AE83B4311}"/>
              </a:ext>
            </a:extLst>
          </p:cNvPr>
          <p:cNvSpPr txBox="1"/>
          <p:nvPr/>
        </p:nvSpPr>
        <p:spPr>
          <a:xfrm>
            <a:off x="1767840" y="389922"/>
            <a:ext cx="10492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Поручение Главы Государства: 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обновить  подходы к организации воспитательного процесса в школах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FBDC7-CCA0-EA46-D95E-EDB3FCFC32B9}"/>
              </a:ext>
            </a:extLst>
          </p:cNvPr>
          <p:cNvSpPr txBox="1"/>
          <p:nvPr/>
        </p:nvSpPr>
        <p:spPr>
          <a:xfrm>
            <a:off x="5556068" y="1441965"/>
            <a:ext cx="6522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(Третье заседание Национального курултая «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D5AE92-8450-AECF-B892-AB6D7058EDA3}"/>
              </a:ext>
            </a:extLst>
          </p:cNvPr>
          <p:cNvSpPr/>
          <p:nvPr/>
        </p:nvSpPr>
        <p:spPr>
          <a:xfrm>
            <a:off x="0" y="0"/>
            <a:ext cx="1691640" cy="159585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DBC5B-14CA-EE2B-2631-1FF87E223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0" y="206789"/>
            <a:ext cx="1169133" cy="11691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2B77F8-ABCD-2CA2-1734-A8A99BF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2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A0F77BC6-A8DA-008F-C1FE-91F5F9B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24"/>
            <a:ext cx="10515600" cy="6572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FAFED-7685-483D-BB3D-3688CA430C7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315AAD-77A4-301B-B66D-077A08145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857"/>
            <a:ext cx="12188949" cy="68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" y="1718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728</Words>
  <Application>Microsoft Office PowerPoint</Application>
  <PresentationFormat>Широкоэкранный</PresentationFormat>
  <Paragraphs>117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Aptos</vt:lpstr>
      <vt:lpstr>Arial</vt:lpstr>
      <vt:lpstr>Arial Narrow</vt:lpstr>
      <vt:lpstr>Calibri</vt:lpstr>
      <vt:lpstr>Calibri Light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Разбивка  основных ценностей по месяцам </vt:lpstr>
      <vt:lpstr>Презентация PowerPoint</vt:lpstr>
      <vt:lpstr>Конструктивное согласование ценностей, компетенций, результатов обучения, целей обучения и учебного контента</vt:lpstr>
      <vt:lpstr>Конструктивное согласование ценностей, компетенций, результатов обучения, целей обучения и учебного контента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User23</cp:lastModifiedBy>
  <cp:revision>36</cp:revision>
  <cp:lastPrinted>2024-10-11T03:01:43Z</cp:lastPrinted>
  <dcterms:created xsi:type="dcterms:W3CDTF">2024-07-26T04:49:11Z</dcterms:created>
  <dcterms:modified xsi:type="dcterms:W3CDTF">2024-10-16T07:21:23Z</dcterms:modified>
</cp:coreProperties>
</file>