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9"/>
  </p:notesMasterIdLst>
  <p:handoutMasterIdLst>
    <p:handoutMasterId r:id="rId20"/>
  </p:handoutMasterIdLst>
  <p:sldIdLst>
    <p:sldId id="9283" r:id="rId2"/>
    <p:sldId id="9287" r:id="rId3"/>
    <p:sldId id="9310" r:id="rId4"/>
    <p:sldId id="9302" r:id="rId5"/>
    <p:sldId id="9297" r:id="rId6"/>
    <p:sldId id="9304" r:id="rId7"/>
    <p:sldId id="9305" r:id="rId8"/>
    <p:sldId id="9306" r:id="rId9"/>
    <p:sldId id="9307" r:id="rId10"/>
    <p:sldId id="9308" r:id="rId11"/>
    <p:sldId id="9309" r:id="rId12"/>
    <p:sldId id="9315" r:id="rId13"/>
    <p:sldId id="9311" r:id="rId14"/>
    <p:sldId id="9312" r:id="rId15"/>
    <p:sldId id="9314" r:id="rId16"/>
    <p:sldId id="9313" r:id="rId17"/>
    <p:sldId id="9303" r:id="rId18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407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AFC"/>
    <a:srgbClr val="FFCC66"/>
    <a:srgbClr val="254375"/>
    <a:srgbClr val="FF6600"/>
    <a:srgbClr val="305496"/>
    <a:srgbClr val="F8F8F8"/>
    <a:srgbClr val="004DA1"/>
    <a:srgbClr val="0F6FC6"/>
    <a:srgbClr val="B8C4DB"/>
    <a:srgbClr val="E2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0" autoAdjust="0"/>
    <p:restoredTop sz="94591" autoAdjust="0"/>
  </p:normalViewPr>
  <p:slideViewPr>
    <p:cSldViewPr snapToGrid="0">
      <p:cViewPr varScale="1">
        <p:scale>
          <a:sx n="105" d="100"/>
          <a:sy n="105" d="100"/>
        </p:scale>
        <p:origin x="1344" y="114"/>
      </p:cViewPr>
      <p:guideLst>
        <p:guide pos="4407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7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20.12.2022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7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20.12.2022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3" tIns="45478" rIns="90953" bIns="4547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0"/>
            <a:ext cx="5438140" cy="3907989"/>
          </a:xfrm>
          <a:prstGeom prst="rect">
            <a:avLst/>
          </a:prstGeom>
        </p:spPr>
        <p:txBody>
          <a:bodyPr vert="horz" lIns="90953" tIns="45478" rIns="90953" bIns="45478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243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21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906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767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369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324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369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06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540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02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58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71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672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266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A56-C07C-4926-9FAB-6AC8400A7FB5}" type="datetime1">
              <a:rPr lang="ru-RU" smtClean="0"/>
              <a:t>20.12.2022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1586"/>
      </p:ext>
    </p:extLst>
  </p:cSld>
  <p:clrMapOvr>
    <a:masterClrMapping/>
  </p:clrMapOvr>
  <p:transition spd="slow" advClick="0" advTm="4865">
    <p:fade/>
  </p:transition>
  <p:extLst>
    <p:ext uri="{DCECCB84-F9BA-43D5-87BE-67443E8EF086}">
      <p15:sldGuideLst xmlns:p15="http://schemas.microsoft.com/office/powerpoint/2012/main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A180-208D-4142-8294-295D618910CE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EDFD-6289-4DBA-A0F4-0AC487344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8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EC505C28-8E20-4EDF-96BA-ACFE841C01D8}" type="datetime1">
              <a:rPr lang="ru-RU" smtClean="0"/>
              <a:pPr/>
              <a:t>20.12.2022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ransition spd="slow" advClick="0" advTm="4865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4680" y="27384"/>
            <a:ext cx="1221668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1636" y="4537468"/>
            <a:ext cx="2543163" cy="989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9000"/>
              </a:lnSpc>
              <a:spcBef>
                <a:spcPts val="114"/>
              </a:spcBef>
            </a:pPr>
            <a:r>
              <a:rPr lang="kk-KZ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Ақмола облысының білім саласында сапаны қамтамасыз ету департаменті</a:t>
            </a:r>
            <a:endParaRPr sz="1600" spc="-5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218" y="786761"/>
            <a:ext cx="2150554" cy="74610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РЕСПУБЛИКАСЫ  </a:t>
            </a:r>
            <a:r>
              <a:rPr lang="ru-RU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kk-KZ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ҚУ-АҒАРТУ </a:t>
            </a:r>
            <a:r>
              <a:rPr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919825" y="-15940"/>
            <a:ext cx="9342514" cy="6886575"/>
            <a:chOff x="3003994" y="0"/>
            <a:chExt cx="9188450" cy="6886575"/>
          </a:xfrm>
        </p:grpSpPr>
        <p:sp>
          <p:nvSpPr>
            <p:cNvPr id="7" name="object 7"/>
            <p:cNvSpPr/>
            <p:nvPr/>
          </p:nvSpPr>
          <p:spPr>
            <a:xfrm>
              <a:off x="3064764" y="0"/>
              <a:ext cx="9127490" cy="6858000"/>
            </a:xfrm>
            <a:custGeom>
              <a:avLst/>
              <a:gdLst/>
              <a:ahLst/>
              <a:cxnLst/>
              <a:rect l="l" t="t" r="r" b="b"/>
              <a:pathLst>
                <a:path w="9127490" h="6858000">
                  <a:moveTo>
                    <a:pt x="91272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27248" y="6858000"/>
                  </a:lnTo>
                  <a:lnTo>
                    <a:pt x="9127248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rgbClr val="002060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018282" y="761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575">
              <a:solidFill>
                <a:srgbClr val="02578C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002060"/>
                </a:solidFill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6832" y="6311801"/>
            <a:ext cx="2465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002060"/>
                </a:solidFill>
                <a:latin typeface="Calibri"/>
                <a:cs typeface="Calibri"/>
              </a:rPr>
              <a:t>г. </a:t>
            </a:r>
            <a:r>
              <a:rPr lang="ru-RU" dirty="0">
                <a:solidFill>
                  <a:srgbClr val="002060"/>
                </a:solidFill>
                <a:latin typeface="Calibri"/>
                <a:cs typeface="Calibri"/>
              </a:rPr>
              <a:t>Кокшетау</a:t>
            </a:r>
            <a:r>
              <a:rPr spc="-5" dirty="0">
                <a:solidFill>
                  <a:srgbClr val="002060"/>
                </a:solidFill>
                <a:latin typeface="Calibri"/>
                <a:cs typeface="Calibri"/>
              </a:rPr>
              <a:t>, </a:t>
            </a:r>
            <a:r>
              <a:rPr lang="ru-RU" spc="-5" dirty="0">
                <a:solidFill>
                  <a:srgbClr val="002060"/>
                </a:solidFill>
                <a:latin typeface="Calibri"/>
                <a:cs typeface="Calibri"/>
              </a:rPr>
              <a:t> 2</a:t>
            </a:r>
            <a:r>
              <a:rPr dirty="0">
                <a:solidFill>
                  <a:srgbClr val="002060"/>
                </a:solidFill>
                <a:latin typeface="Calibri"/>
                <a:cs typeface="Calibri"/>
              </a:rPr>
              <a:t>02</a:t>
            </a:r>
            <a:r>
              <a:rPr lang="ru-RU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spc="-5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002060"/>
                </a:solidFill>
                <a:latin typeface="Calibri"/>
                <a:cs typeface="Calibri"/>
              </a:rPr>
              <a:t>год</a:t>
            </a:r>
            <a:endParaRPr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877441" y="0"/>
            <a:ext cx="4314559" cy="6858000"/>
            <a:chOff x="8645652" y="0"/>
            <a:chExt cx="3499485" cy="6858000"/>
          </a:xfrm>
        </p:grpSpPr>
        <p:sp>
          <p:nvSpPr>
            <p:cNvPr id="12" name="object 12"/>
            <p:cNvSpPr/>
            <p:nvPr/>
          </p:nvSpPr>
          <p:spPr>
            <a:xfrm>
              <a:off x="9800847" y="0"/>
              <a:ext cx="2344420" cy="6858000"/>
            </a:xfrm>
            <a:custGeom>
              <a:avLst/>
              <a:gdLst/>
              <a:ahLst/>
              <a:cxnLst/>
              <a:rect l="l" t="t" r="r" b="b"/>
              <a:pathLst>
                <a:path w="2344420" h="6858000">
                  <a:moveTo>
                    <a:pt x="1171956" y="0"/>
                  </a:moveTo>
                  <a:lnTo>
                    <a:pt x="0" y="0"/>
                  </a:lnTo>
                  <a:lnTo>
                    <a:pt x="1171956" y="3429000"/>
                  </a:lnTo>
                  <a:lnTo>
                    <a:pt x="0" y="6858000"/>
                  </a:lnTo>
                  <a:lnTo>
                    <a:pt x="1171956" y="6858000"/>
                  </a:lnTo>
                  <a:lnTo>
                    <a:pt x="2343899" y="34290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45652" y="0"/>
              <a:ext cx="2379345" cy="6858000"/>
            </a:xfrm>
            <a:custGeom>
              <a:avLst/>
              <a:gdLst/>
              <a:ahLst/>
              <a:cxnLst/>
              <a:rect l="l" t="t" r="r" b="b"/>
              <a:pathLst>
                <a:path w="2379345" h="6858000">
                  <a:moveTo>
                    <a:pt x="1189482" y="0"/>
                  </a:moveTo>
                  <a:lnTo>
                    <a:pt x="0" y="0"/>
                  </a:lnTo>
                  <a:lnTo>
                    <a:pt x="1189482" y="3429000"/>
                  </a:lnTo>
                  <a:lnTo>
                    <a:pt x="0" y="6858000"/>
                  </a:lnTo>
                  <a:lnTo>
                    <a:pt x="1189482" y="6858000"/>
                  </a:lnTo>
                  <a:lnTo>
                    <a:pt x="2378964" y="3429000"/>
                  </a:lnTo>
                  <a:lnTo>
                    <a:pt x="1189482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116065" y="1827299"/>
            <a:ext cx="6971179" cy="292195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r>
              <a:rPr lang="kk-KZ" sz="2400" b="1" dirty="0">
                <a:solidFill>
                  <a:srgbClr val="002060"/>
                </a:solidFill>
                <a:cs typeface="Tahoma" panose="020B0604030504040204" pitchFamily="34" charset="0"/>
              </a:rPr>
              <a:t>О</a:t>
            </a:r>
            <a: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  <a:t>рганизация и проведение 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  <a:t>САМООЦЕНКИ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организаций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образования,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реализующих общеобразовательные учебные программы 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начального, основного среднего и общего среднего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r>
              <a:rPr lang="ru-RU" sz="2000" i="1" dirty="0">
                <a:solidFill>
                  <a:srgbClr val="002060"/>
                </a:solidFill>
                <a:cs typeface="Tahoma" panose="020B0604030504040204" pitchFamily="34" charset="0"/>
              </a:rPr>
              <a:t>(государственная аттестация)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endParaRPr lang="ru-RU" sz="2200" dirty="0">
              <a:solidFill>
                <a:srgbClr val="002060"/>
              </a:solidFill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382" y="2327360"/>
            <a:ext cx="1856226" cy="184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76746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3FB74B8-D74A-4C1E-8D43-400B4E127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05205"/>
              </p:ext>
            </p:extLst>
          </p:nvPr>
        </p:nvGraphicFramePr>
        <p:xfrm>
          <a:off x="47326" y="852256"/>
          <a:ext cx="11987241" cy="5881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515">
                  <a:extLst>
                    <a:ext uri="{9D8B030D-6E8A-4147-A177-3AD203B41FA5}">
                      <a16:colId xmlns:a16="http://schemas.microsoft.com/office/drawing/2014/main" val="3810869354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1438971876"/>
                    </a:ext>
                  </a:extLst>
                </a:gridCol>
                <a:gridCol w="3932808">
                  <a:extLst>
                    <a:ext uri="{9D8B030D-6E8A-4147-A177-3AD203B41FA5}">
                      <a16:colId xmlns:a16="http://schemas.microsoft.com/office/drawing/2014/main" val="1473021672"/>
                    </a:ext>
                  </a:extLst>
                </a:gridCol>
                <a:gridCol w="4456590">
                  <a:extLst>
                    <a:ext uri="{9D8B030D-6E8A-4147-A177-3AD203B41FA5}">
                      <a16:colId xmlns:a16="http://schemas.microsoft.com/office/drawing/2014/main" val="3911233153"/>
                    </a:ext>
                  </a:extLst>
                </a:gridCol>
                <a:gridCol w="1683204">
                  <a:extLst>
                    <a:ext uri="{9D8B030D-6E8A-4147-A177-3AD203B41FA5}">
                      <a16:colId xmlns:a16="http://schemas.microsoft.com/office/drawing/2014/main" val="2366069282"/>
                    </a:ext>
                  </a:extLst>
                </a:gridCol>
              </a:tblGrid>
              <a:tr h="288817"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extLst>
                  <a:ext uri="{0D108BD9-81ED-4DB2-BD59-A6C34878D82A}">
                    <a16:rowId xmlns:a16="http://schemas.microsoft.com/office/drawing/2014/main" val="625992139"/>
                  </a:ext>
                </a:extLst>
              </a:tr>
              <a:tr h="5560939"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УЧЕБНО-МАТЕРИАЛЬНЫЕ АКТИВЫ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содержанию образования с ориентиром на результаты обучения: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квалификационных требований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предъявляемых к образовательной деятельности</a:t>
                      </a:r>
                      <a:r>
                        <a:rPr lang="kk-KZ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организаций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kk-KZ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предоставляющих начальное, основное среднее, общее среднее образование 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перечня документов, подтверждающих соответствие им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здании </a:t>
                      </a:r>
                      <a:r>
                        <a:rPr lang="ru-RU" sz="900" i="1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(тип здания, год постройки, проектная мощность, потребность в проведении текущих и капитальных ремонтных работ и др.).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собственных либо принадлежащих на праве хозяйственного ведения, или оперативного управления, или доверительного управления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материальных активов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или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аренда материальных активов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 сроком действия не менее 10 лет, обеспечивающих качество образовательных услуг </a:t>
                      </a:r>
                      <a:r>
                        <a:rPr lang="ru-RU" sz="900" i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кабинеты, лекционные аудитории, помещения для практических занятий, лаборатории, мастерские по конкретным квалификациям, специальностям, актовые и физкультурные залы, социально-бытового и иного назначения (пропускные пункты, санузлы </a:t>
                      </a:r>
                      <a:r>
                        <a:rPr lang="ru-RU" sz="8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(унитазы, умывальные раковины),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видеонаблюдения в помещениях и (или) на прилегающих территориях организации образования, наличие условий для лиц с особыми образовательными потребностями, наличие условий для проживания)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медицинском обслуживании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доменного имени третьего уровня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зоне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edu.kz;</a:t>
                      </a:r>
                      <a:endParaRPr lang="kk-KZ" sz="1000" b="1" spc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оборудованных шкафов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индивидуального использования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условий для лиц с ООП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об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оснащенности оборудованием и мебелью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организаций образования, 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учебно-лабораторным оборудованием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техническими средствами обучения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0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объекта питания </a:t>
                      </a:r>
                      <a:r>
                        <a:rPr lang="ru-RU" sz="10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для обучающихся.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материально-техническом обеспечении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образовательного процесса. 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9 к Методическим рекомендациям, заверенная  подписью и печатью руководителя.</a:t>
                      </a:r>
                      <a:endParaRPr lang="x-none" sz="9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Видеоматериалы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наличию учебного и учебно-лабораторного оборудования и мебели в целом по организации образования, в том числе о создании условий для обучающихся с особыми образовательными потребностями для получения ими образования, коррекции нарушения развития и социальной адаптации.</a:t>
                      </a:r>
                    </a:p>
                    <a:p>
                      <a:pPr algn="just"/>
                      <a:endParaRPr lang="x-none" sz="5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Накладные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оборудование и мебель, в том числе перечень основных средств из данных бухгалтерской отчетности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(утвержденная организацией образования и согласованная органом управлением образования инвентаризационная опись).</a:t>
                      </a:r>
                      <a:endParaRPr lang="x-none" sz="9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5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Документ, подтверждающий право хозяйственного ведения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или оперативного управления, или доверительного управления на здания, или договора аренды на здание.</a:t>
                      </a:r>
                    </a:p>
                    <a:p>
                      <a:pPr algn="just"/>
                      <a:endParaRPr lang="x-none" sz="5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медицинского обслуживания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о наличии медицинского пункта и </a:t>
                      </a:r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лицензии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медицинскую деятельность.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10 к Методическим рекомендациям, заверенная  подписью и печатью руководителя.</a:t>
                      </a:r>
                      <a:r>
                        <a:rPr lang="kk-KZ" sz="900" i="1" spc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kk-KZ" sz="10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kk-KZ" sz="5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Договор с организациями здравоохранения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медицинское обслуживание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(для малокомплектных школ)</a:t>
                      </a:r>
                      <a:r>
                        <a:rPr lang="ru-RU" sz="900" i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endParaRPr lang="x-none" sz="5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Договор 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техническое обслуживание системы </a:t>
                      </a:r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видеонаблюдения</a:t>
                      </a:r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x-none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5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объекта питания,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соответствующего санитарным правилам и нормам. </a:t>
                      </a:r>
                      <a:r>
                        <a:rPr lang="ru-RU" sz="9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11 к Методическим рекомендациям, заверенная  подписью и печатью руководителя.</a:t>
                      </a:r>
                      <a:endParaRPr lang="x-none" sz="9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5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Санитарно-эпидемиологическое заключение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уполномоченного органа в сфере санитарно-эпидемиологического благополучия населения или договор </a:t>
                      </a:r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обеспечение обучающихся питанием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соответствии с санитарными правилами.</a:t>
                      </a:r>
                    </a:p>
                    <a:p>
                      <a:pPr algn="just"/>
                      <a:endParaRPr lang="x-none" sz="5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Акт/письмо </a:t>
                      </a:r>
                      <a:r>
                        <a:rPr lang="ru-RU" sz="10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результатах проверки на соответствие в области </a:t>
                      </a:r>
                      <a:r>
                        <a:rPr lang="ru-RU" sz="10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пожарной безопасности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 </a:t>
                      </a:r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 ГБД «Е-лицензирование»  </a:t>
                      </a:r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или  размещаются на официальном </a:t>
                      </a:r>
                      <a:r>
                        <a:rPr lang="ru-RU" sz="1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138" marR="2913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25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592838"/>
      </p:ext>
    </p:extLst>
  </p:cSld>
  <p:clrMapOvr>
    <a:masterClrMapping/>
  </p:clrMapOvr>
  <p:transition spd="slow" advClick="0" advTm="4865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31DD7AB-A300-43BF-B2AB-3629B8F30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47995"/>
              </p:ext>
            </p:extLst>
          </p:nvPr>
        </p:nvGraphicFramePr>
        <p:xfrm>
          <a:off x="182318" y="843378"/>
          <a:ext cx="11877133" cy="5858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202">
                  <a:extLst>
                    <a:ext uri="{9D8B030D-6E8A-4147-A177-3AD203B41FA5}">
                      <a16:colId xmlns:a16="http://schemas.microsoft.com/office/drawing/2014/main" val="30850494"/>
                    </a:ext>
                  </a:extLst>
                </a:gridCol>
                <a:gridCol w="2111033">
                  <a:extLst>
                    <a:ext uri="{9D8B030D-6E8A-4147-A177-3AD203B41FA5}">
                      <a16:colId xmlns:a16="http://schemas.microsoft.com/office/drawing/2014/main" val="1814399968"/>
                    </a:ext>
                  </a:extLst>
                </a:gridCol>
                <a:gridCol w="4225771">
                  <a:extLst>
                    <a:ext uri="{9D8B030D-6E8A-4147-A177-3AD203B41FA5}">
                      <a16:colId xmlns:a16="http://schemas.microsoft.com/office/drawing/2014/main" val="2395840067"/>
                    </a:ext>
                  </a:extLst>
                </a:gridCol>
                <a:gridCol w="3048114">
                  <a:extLst>
                    <a:ext uri="{9D8B030D-6E8A-4147-A177-3AD203B41FA5}">
                      <a16:colId xmlns:a16="http://schemas.microsoft.com/office/drawing/2014/main" val="713535358"/>
                    </a:ext>
                  </a:extLst>
                </a:gridCol>
                <a:gridCol w="2124013">
                  <a:extLst>
                    <a:ext uri="{9D8B030D-6E8A-4147-A177-3AD203B41FA5}">
                      <a16:colId xmlns:a16="http://schemas.microsoft.com/office/drawing/2014/main" val="3343441652"/>
                    </a:ext>
                  </a:extLst>
                </a:gridCol>
              </a:tblGrid>
              <a:tr h="334778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1309536121"/>
                  </a:ext>
                </a:extLst>
              </a:tr>
              <a:tr h="2678233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ИНФОРМАЦИОННЫЕ РЕСУРСЫ И БИБЛИОТЕЧНЫЙ ФОНД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содержанию образования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ориентиром на результаты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обучения: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квалификационных требований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предъявляемых к образовательной деятельности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организаций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предоставляющих начальное, основное среднее, общее среднее образование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перечня документов, подтверждающих соответствие им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2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библиотечного фонда </a:t>
                      </a:r>
                      <a:r>
                        <a:rPr lang="ru-RU" sz="12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учебной и художественной литературы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2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компьютерных классов </a:t>
                      </a:r>
                      <a:r>
                        <a:rPr lang="ru-RU" sz="1100" i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(за исключением малокомплектных школ), </a:t>
                      </a:r>
                      <a:r>
                        <a:rPr lang="ru-RU" sz="12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компьютерами, подключенными к сети </a:t>
                      </a:r>
                      <a:r>
                        <a:rPr lang="ru-RU" sz="12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фонда учебной, художественной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научной литературы </a:t>
                      </a:r>
                      <a:r>
                        <a:rPr lang="ru-RU" sz="11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согласно приложению 12 к Методическим рекомендациям, </a:t>
                      </a:r>
                      <a:r>
                        <a:rPr lang="ru-RU" sz="1200" i="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том числе накладные на учебную и художественную литературу</a:t>
                      </a:r>
                      <a:endParaRPr lang="x-none" sz="120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520104"/>
                  </a:ext>
                </a:extLst>
              </a:tr>
              <a:tr h="2845623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ОЦЕНКА ЗНАНИЙ ОБУЧАЮЩИХСЯ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уровню подготовки обучающихся: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уровень подготовки обучающихся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(ожидаемые результаты обучения) по каждой образовательной области (и учебным предметам) соответствующего уровня образования в соответствии с типовыми учебными программами ОП и требованиями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общеобязательн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стандарт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ов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начального, основного среднего и общего среднего образования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осуществление оценки учебных достижений обучающихся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соответствии с критериями оценки знаний обучающихся и соблюдение требований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формативного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суммативного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оценивания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Протокол экзамена </a:t>
                      </a:r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курс обучения на уровне основного среднего, общего среднего образования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6621" marR="4662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931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54567"/>
      </p:ext>
    </p:extLst>
  </p:cSld>
  <p:clrMapOvr>
    <a:masterClrMapping/>
  </p:clrMapOvr>
  <p:transition spd="slow" advClick="0" advTm="4865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1D5F868-E59B-4E36-AF02-7B74DEF1E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6142"/>
              </p:ext>
            </p:extLst>
          </p:nvPr>
        </p:nvGraphicFramePr>
        <p:xfrm>
          <a:off x="132549" y="976542"/>
          <a:ext cx="11688336" cy="5424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349">
                  <a:extLst>
                    <a:ext uri="{9D8B030D-6E8A-4147-A177-3AD203B41FA5}">
                      <a16:colId xmlns:a16="http://schemas.microsoft.com/office/drawing/2014/main" val="624101041"/>
                    </a:ext>
                  </a:extLst>
                </a:gridCol>
                <a:gridCol w="1768908">
                  <a:extLst>
                    <a:ext uri="{9D8B030D-6E8A-4147-A177-3AD203B41FA5}">
                      <a16:colId xmlns:a16="http://schemas.microsoft.com/office/drawing/2014/main" val="93181314"/>
                    </a:ext>
                  </a:extLst>
                </a:gridCol>
                <a:gridCol w="3932808">
                  <a:extLst>
                    <a:ext uri="{9D8B030D-6E8A-4147-A177-3AD203B41FA5}">
                      <a16:colId xmlns:a16="http://schemas.microsoft.com/office/drawing/2014/main" val="1512104663"/>
                    </a:ext>
                  </a:extLst>
                </a:gridCol>
                <a:gridCol w="3409025">
                  <a:extLst>
                    <a:ext uri="{9D8B030D-6E8A-4147-A177-3AD203B41FA5}">
                      <a16:colId xmlns:a16="http://schemas.microsoft.com/office/drawing/2014/main" val="3790369749"/>
                    </a:ext>
                  </a:extLst>
                </a:gridCol>
                <a:gridCol w="2215246">
                  <a:extLst>
                    <a:ext uri="{9D8B030D-6E8A-4147-A177-3AD203B41FA5}">
                      <a16:colId xmlns:a16="http://schemas.microsoft.com/office/drawing/2014/main" val="2933849478"/>
                    </a:ext>
                  </a:extLst>
                </a:gridCol>
              </a:tblGrid>
              <a:tr h="434571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extLst>
                  <a:ext uri="{0D108BD9-81ED-4DB2-BD59-A6C34878D82A}">
                    <a16:rowId xmlns:a16="http://schemas.microsoft.com/office/drawing/2014/main" val="3706645979"/>
                  </a:ext>
                </a:extLst>
              </a:tr>
              <a:tr h="2859198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ОЦЕНКА ЗНАНИЙ ОБУЧАЮЩИХСЯ</a:t>
                      </a:r>
                      <a:endParaRPr lang="x-none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выполнение </a:t>
                      </a:r>
                      <a:r>
                        <a:rPr lang="ru-RU" sz="1200" b="1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требований инклюзивного образования</a:t>
                      </a: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при обучении обучающихся с особыми образовательными потребностями в соответствии с требованиями </a:t>
                      </a:r>
                      <a:r>
                        <a:rPr lang="ru-RU" sz="1200" u="non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</a:t>
                      </a:r>
                      <a:r>
                        <a:rPr lang="kk-KZ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 </a:t>
                      </a:r>
                      <a:r>
                        <a:rPr lang="ru-RU" sz="1200" u="non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общеобязательн</a:t>
                      </a:r>
                      <a:r>
                        <a:rPr lang="kk-KZ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</a:t>
                      </a: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стандарт</a:t>
                      </a:r>
                      <a:r>
                        <a:rPr lang="kk-KZ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ов</a:t>
                      </a: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начального, основного среднего и общего среднего образования </a:t>
                      </a:r>
                      <a:r>
                        <a:rPr lang="ru-RU" sz="1100" i="1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(коррекция нарушения развития и социальной адаптации)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оценивание результатов обучения </a:t>
                      </a: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определению </a:t>
                      </a:r>
                      <a:r>
                        <a:rPr lang="ru-RU" sz="1200" b="1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достижений обучающимися 4, 9 классов </a:t>
                      </a:r>
                      <a:r>
                        <a:rPr lang="ru-RU" sz="1200" u="non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ожидаемых результатов обучения и освоения образовательных учебных программ, предусмотренных требованиями государственного общеобразовательного стандарта соответствующего уровня образования</a:t>
                      </a:r>
                      <a:endParaRPr lang="x-none" sz="1200" u="non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 оценок качества знаний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умений и навыков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 4, 9 классов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заполненные таблицы </a:t>
                      </a:r>
                      <a:r>
                        <a:rPr lang="ru-RU" sz="1200" i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согласно </a:t>
                      </a:r>
                      <a:r>
                        <a:rPr lang="ru-RU" sz="1200" i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приложению </a:t>
                      </a:r>
                      <a:r>
                        <a:rPr lang="ru-RU" sz="1200" i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 к Методическим рекомендациям</a:t>
                      </a:r>
                      <a:endParaRPr lang="x-none" sz="12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971076"/>
                  </a:ext>
                </a:extLst>
              </a:tr>
              <a:tr h="1334161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ОПРОС УЧАСТНИКОВ ОБРАЗОВАТЕЛЬНОГО ПРОЦЕССА И ДРУГИХ РЕСПОНДЕНТОВ</a:t>
                      </a:r>
                    </a:p>
                    <a:p>
                      <a:endParaRPr lang="x-none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Анализ результатов опроса участников образовательного процесса по определению </a:t>
                      </a:r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уровня удовлетворенности предоставляемыми образовательными услугами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 опроса участников образовательного процесса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Выгрузка с информационных систем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67986"/>
                  </a:ext>
                </a:extLst>
              </a:tr>
              <a:tr h="415138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НЕДОСТАТКИ И ЗАМЕЧАНИЯ, ПУТИ ИХ РЕШЕНИЯ</a:t>
                      </a:r>
                      <a:endParaRPr lang="x-none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extLst>
                  <a:ext uri="{0D108BD9-81ED-4DB2-BD59-A6C34878D82A}">
                    <a16:rowId xmlns:a16="http://schemas.microsoft.com/office/drawing/2014/main" val="1650785695"/>
                  </a:ext>
                </a:extLst>
              </a:tr>
              <a:tr h="381189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ВЫВОДЫ И ПРЕДЛОЖЕНИЯ</a:t>
                      </a:r>
                    </a:p>
                    <a:p>
                      <a:pPr algn="just"/>
                      <a:endParaRPr lang="x-none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67" marR="56267" marT="0" marB="0"/>
                </a:tc>
                <a:extLst>
                  <a:ext uri="{0D108BD9-81ED-4DB2-BD59-A6C34878D82A}">
                    <a16:rowId xmlns:a16="http://schemas.microsoft.com/office/drawing/2014/main" val="2123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961517"/>
      </p:ext>
    </p:extLst>
  </p:cSld>
  <p:clrMapOvr>
    <a:masterClrMapping/>
  </p:clrMapOvr>
  <p:transition spd="slow" advClick="0" advTm="4865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Подведение итогов САМООЦЕНКИ организаций образования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5170640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оформляется в виде отчета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целом по организации образования, в том числе по уровням образования, специальностям или направлениям подготовки кадров в зависимости от соответствующего уровня образования</a:t>
            </a:r>
          </a:p>
          <a:p>
            <a:pPr algn="just"/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5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 по самооценке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рассматривается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Комиссией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заседании педагогического совета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доводится до сведения всех участников образовательного процесса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необходимости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обсуждения отчета по самооценке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образования и получения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методической помощи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комиссия может инициировать проведение видеоконференцсвязи с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территориальными департаментами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Руководитель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выступает с отчетом перед попечительским советом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результатам отчета по самооценке организации образования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представляют отчет по самооценке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территориальные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департаменты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размещают их на своих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Интернет-ресурсах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позднее месяца до запланированного срока проведения государственной аттестации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45662" y="6576936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7555"/>
      </p:ext>
    </p:extLst>
  </p:cSld>
  <p:clrMapOvr>
    <a:masterClrMapping/>
  </p:clrMapOvr>
  <p:transition spd="slow" advClick="0" advTm="4865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 САМООЦЕНКЕ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43088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B27AE27-0DFC-4278-BD49-0B4A8DDBA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45383"/>
              </p:ext>
            </p:extLst>
          </p:nvPr>
        </p:nvGraphicFramePr>
        <p:xfrm>
          <a:off x="188116" y="1184924"/>
          <a:ext cx="11815769" cy="2466574"/>
        </p:xfrm>
        <a:graphic>
          <a:graphicData uri="http://schemas.openxmlformats.org/drawingml/2006/table">
            <a:tbl>
              <a:tblPr/>
              <a:tblGrid>
                <a:gridCol w="246229">
                  <a:extLst>
                    <a:ext uri="{9D8B030D-6E8A-4147-A177-3AD203B41FA5}">
                      <a16:colId xmlns:a16="http://schemas.microsoft.com/office/drawing/2014/main" val="1609915583"/>
                    </a:ext>
                  </a:extLst>
                </a:gridCol>
                <a:gridCol w="622054">
                  <a:extLst>
                    <a:ext uri="{9D8B030D-6E8A-4147-A177-3AD203B41FA5}">
                      <a16:colId xmlns:a16="http://schemas.microsoft.com/office/drawing/2014/main" val="1283319275"/>
                    </a:ext>
                  </a:extLst>
                </a:gridCol>
                <a:gridCol w="622054">
                  <a:extLst>
                    <a:ext uri="{9D8B030D-6E8A-4147-A177-3AD203B41FA5}">
                      <a16:colId xmlns:a16="http://schemas.microsoft.com/office/drawing/2014/main" val="4196648197"/>
                    </a:ext>
                  </a:extLst>
                </a:gridCol>
                <a:gridCol w="1623169">
                  <a:extLst>
                    <a:ext uri="{9D8B030D-6E8A-4147-A177-3AD203B41FA5}">
                      <a16:colId xmlns:a16="http://schemas.microsoft.com/office/drawing/2014/main" val="2173314173"/>
                    </a:ext>
                  </a:extLst>
                </a:gridCol>
                <a:gridCol w="806725">
                  <a:extLst>
                    <a:ext uri="{9D8B030D-6E8A-4147-A177-3AD203B41FA5}">
                      <a16:colId xmlns:a16="http://schemas.microsoft.com/office/drawing/2014/main" val="3844113933"/>
                    </a:ext>
                  </a:extLst>
                </a:gridCol>
                <a:gridCol w="767846">
                  <a:extLst>
                    <a:ext uri="{9D8B030D-6E8A-4147-A177-3AD203B41FA5}">
                      <a16:colId xmlns:a16="http://schemas.microsoft.com/office/drawing/2014/main" val="1421249578"/>
                    </a:ext>
                  </a:extLst>
                </a:gridCol>
                <a:gridCol w="1762483">
                  <a:extLst>
                    <a:ext uri="{9D8B030D-6E8A-4147-A177-3AD203B41FA5}">
                      <a16:colId xmlns:a16="http://schemas.microsoft.com/office/drawing/2014/main" val="4040803236"/>
                    </a:ext>
                  </a:extLst>
                </a:gridCol>
                <a:gridCol w="997877">
                  <a:extLst>
                    <a:ext uri="{9D8B030D-6E8A-4147-A177-3AD203B41FA5}">
                      <a16:colId xmlns:a16="http://schemas.microsoft.com/office/drawing/2014/main" val="2653236512"/>
                    </a:ext>
                  </a:extLst>
                </a:gridCol>
                <a:gridCol w="842364">
                  <a:extLst>
                    <a:ext uri="{9D8B030D-6E8A-4147-A177-3AD203B41FA5}">
                      <a16:colId xmlns:a16="http://schemas.microsoft.com/office/drawing/2014/main" val="3805638636"/>
                    </a:ext>
                  </a:extLst>
                </a:gridCol>
                <a:gridCol w="803486">
                  <a:extLst>
                    <a:ext uri="{9D8B030D-6E8A-4147-A177-3AD203B41FA5}">
                      <a16:colId xmlns:a16="http://schemas.microsoft.com/office/drawing/2014/main" val="3463027183"/>
                    </a:ext>
                  </a:extLst>
                </a:gridCol>
                <a:gridCol w="751646">
                  <a:extLst>
                    <a:ext uri="{9D8B030D-6E8A-4147-A177-3AD203B41FA5}">
                      <a16:colId xmlns:a16="http://schemas.microsoft.com/office/drawing/2014/main" val="1094160818"/>
                    </a:ext>
                  </a:extLst>
                </a:gridCol>
                <a:gridCol w="725728">
                  <a:extLst>
                    <a:ext uri="{9D8B030D-6E8A-4147-A177-3AD203B41FA5}">
                      <a16:colId xmlns:a16="http://schemas.microsoft.com/office/drawing/2014/main" val="2695139533"/>
                    </a:ext>
                  </a:extLst>
                </a:gridCol>
                <a:gridCol w="622054">
                  <a:extLst>
                    <a:ext uri="{9D8B030D-6E8A-4147-A177-3AD203B41FA5}">
                      <a16:colId xmlns:a16="http://schemas.microsoft.com/office/drawing/2014/main" val="978607662"/>
                    </a:ext>
                  </a:extLst>
                </a:gridCol>
                <a:gridCol w="622054">
                  <a:extLst>
                    <a:ext uri="{9D8B030D-6E8A-4147-A177-3AD203B41FA5}">
                      <a16:colId xmlns:a16="http://schemas.microsoft.com/office/drawing/2014/main" val="191209578"/>
                    </a:ext>
                  </a:extLst>
                </a:gridCol>
              </a:tblGrid>
              <a:tr h="36772"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7 к Методическим рекомендациям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76199"/>
                  </a:ext>
                </a:extLst>
              </a:tr>
              <a:tr h="66592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об укомплектованности педагогическими кадрами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____________________________________________________________________________________________ (по состоянию на ________)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x-none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068877"/>
                  </a:ext>
                </a:extLst>
              </a:tr>
              <a:tr h="1302243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Фамилия, имя, отчество (при наличии)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 и месторождения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высшем и/или техническом и профессиональном и/или послесреднем образовании, о педагогической переподготовке, специальность, квалификация по диплому, организация образования, год окончания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место работы (адрес организации, должность, стаж)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об отсутствии (наличии) судимости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Категория, дата присвоения, номер приказа о присвоении категории* Сведения о педагогах – экспертах, педагогах-исследователях, педагогах- мастерах, педагогах, Сведения о педагогах подготовивших участников и победителей конкурсов и соревнований.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прохождении медицинского осмотра (наличие медицинской книжки)*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степени "магистр" (специальность, год присуждения)*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удостоверения о признании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Должность, преподаваемый предмет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Штатная единица, учебная нагрузка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последнего прохождения курсов повышения квалификации по профилю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прохождения курсов повышения квалификации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025883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751301"/>
                  </a:ext>
                </a:extLst>
              </a:tr>
              <a:tr h="147983"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7" marR="8657" marT="86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2423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C83F945-B498-44BD-8158-213F406D6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24289"/>
              </p:ext>
            </p:extLst>
          </p:nvPr>
        </p:nvGraphicFramePr>
        <p:xfrm>
          <a:off x="188116" y="3684396"/>
          <a:ext cx="11815766" cy="2794107"/>
        </p:xfrm>
        <a:graphic>
          <a:graphicData uri="http://schemas.openxmlformats.org/drawingml/2006/table">
            <a:tbl>
              <a:tblPr/>
              <a:tblGrid>
                <a:gridCol w="955414">
                  <a:extLst>
                    <a:ext uri="{9D8B030D-6E8A-4147-A177-3AD203B41FA5}">
                      <a16:colId xmlns:a16="http://schemas.microsoft.com/office/drawing/2014/main" val="3272298099"/>
                    </a:ext>
                  </a:extLst>
                </a:gridCol>
                <a:gridCol w="2149675">
                  <a:extLst>
                    <a:ext uri="{9D8B030D-6E8A-4147-A177-3AD203B41FA5}">
                      <a16:colId xmlns:a16="http://schemas.microsoft.com/office/drawing/2014/main" val="1612220428"/>
                    </a:ext>
                  </a:extLst>
                </a:gridCol>
                <a:gridCol w="955414">
                  <a:extLst>
                    <a:ext uri="{9D8B030D-6E8A-4147-A177-3AD203B41FA5}">
                      <a16:colId xmlns:a16="http://schemas.microsoft.com/office/drawing/2014/main" val="2450777211"/>
                    </a:ext>
                  </a:extLst>
                </a:gridCol>
                <a:gridCol w="1104695">
                  <a:extLst>
                    <a:ext uri="{9D8B030D-6E8A-4147-A177-3AD203B41FA5}">
                      <a16:colId xmlns:a16="http://schemas.microsoft.com/office/drawing/2014/main" val="327329654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4070390983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2490384383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3954253923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743449820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513791720"/>
                    </a:ext>
                  </a:extLst>
                </a:gridCol>
                <a:gridCol w="1108428">
                  <a:extLst>
                    <a:ext uri="{9D8B030D-6E8A-4147-A177-3AD203B41FA5}">
                      <a16:colId xmlns:a16="http://schemas.microsoft.com/office/drawing/2014/main" val="983291526"/>
                    </a:ext>
                  </a:extLst>
                </a:gridCol>
              </a:tblGrid>
              <a:tr h="128995"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8 к Методическим рекомендациям</a:t>
                      </a:r>
                    </a:p>
                  </a:txBody>
                  <a:tcPr marL="8651" marR="8651" marT="86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695049"/>
                  </a:ext>
                </a:extLst>
              </a:tr>
              <a:tr h="36091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Структура контингента обучающихся</a:t>
                      </a:r>
                      <a:b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____________________________________________________________________________________________  </a:t>
                      </a:r>
                      <a:b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endParaRPr lang="ru-RU" sz="1000" b="1" i="0" u="none" strike="noStrike" dirty="0">
                        <a:solidFill>
                          <a:srgbClr val="1E1E1E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125413"/>
                  </a:ext>
                </a:extLst>
              </a:tr>
              <a:tr h="128995"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905697"/>
                  </a:ext>
                </a:extLst>
              </a:tr>
              <a:tr h="1167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x-none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Структура контингента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Начальная школа 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Основная школа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Средняя школа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по школе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435687"/>
                  </a:ext>
                </a:extLst>
              </a:tr>
              <a:tr h="336506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классов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обучающихся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классов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обучающихся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классов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обучающихся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классов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обучающихся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904461"/>
                  </a:ext>
                </a:extLst>
              </a:tr>
              <a:tr h="203021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общеобразовательные классы 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763446"/>
                  </a:ext>
                </a:extLst>
              </a:tr>
              <a:tr h="336506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классы с повышенным уровнем </a:t>
                      </a:r>
                      <a:r>
                        <a:rPr lang="ru-RU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(для специализированных организаций образования)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67513"/>
                  </a:ext>
                </a:extLst>
              </a:tr>
              <a:tr h="203021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гимназические классы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322659"/>
                  </a:ext>
                </a:extLst>
              </a:tr>
              <a:tr h="203021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лицейские классы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022996"/>
                  </a:ext>
                </a:extLst>
              </a:tr>
              <a:tr h="203021"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специальные классы (коррекционные)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51" marR="8651" marT="8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790622"/>
                  </a:ext>
                </a:extLst>
              </a:tr>
              <a:tr h="128995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132908"/>
                  </a:ext>
                </a:extLst>
              </a:tr>
              <a:tr h="1167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(подпись)                            Ф.И.О. (при наличии)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51" marR="8651" marT="8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89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643027"/>
      </p:ext>
    </p:extLst>
  </p:cSld>
  <p:clrMapOvr>
    <a:masterClrMapping/>
  </p:clrMapOvr>
  <p:transition spd="slow" advClick="0" advTm="4865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 САМООЦЕНКЕ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43088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AEC1287-1436-4838-A547-4A5FB764D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70751"/>
              </p:ext>
            </p:extLst>
          </p:nvPr>
        </p:nvGraphicFramePr>
        <p:xfrm>
          <a:off x="188116" y="914403"/>
          <a:ext cx="11815764" cy="3346458"/>
        </p:xfrm>
        <a:graphic>
          <a:graphicData uri="http://schemas.openxmlformats.org/drawingml/2006/table">
            <a:tbl>
              <a:tblPr/>
              <a:tblGrid>
                <a:gridCol w="1260701">
                  <a:extLst>
                    <a:ext uri="{9D8B030D-6E8A-4147-A177-3AD203B41FA5}">
                      <a16:colId xmlns:a16="http://schemas.microsoft.com/office/drawing/2014/main" val="2454020405"/>
                    </a:ext>
                  </a:extLst>
                </a:gridCol>
                <a:gridCol w="1362921">
                  <a:extLst>
                    <a:ext uri="{9D8B030D-6E8A-4147-A177-3AD203B41FA5}">
                      <a16:colId xmlns:a16="http://schemas.microsoft.com/office/drawing/2014/main" val="1477179864"/>
                    </a:ext>
                  </a:extLst>
                </a:gridCol>
                <a:gridCol w="923758">
                  <a:extLst>
                    <a:ext uri="{9D8B030D-6E8A-4147-A177-3AD203B41FA5}">
                      <a16:colId xmlns:a16="http://schemas.microsoft.com/office/drawing/2014/main" val="2620313577"/>
                    </a:ext>
                  </a:extLst>
                </a:gridCol>
                <a:gridCol w="1150910">
                  <a:extLst>
                    <a:ext uri="{9D8B030D-6E8A-4147-A177-3AD203B41FA5}">
                      <a16:colId xmlns:a16="http://schemas.microsoft.com/office/drawing/2014/main" val="1997014745"/>
                    </a:ext>
                  </a:extLst>
                </a:gridCol>
                <a:gridCol w="1150910">
                  <a:extLst>
                    <a:ext uri="{9D8B030D-6E8A-4147-A177-3AD203B41FA5}">
                      <a16:colId xmlns:a16="http://schemas.microsoft.com/office/drawing/2014/main" val="4147481788"/>
                    </a:ext>
                  </a:extLst>
                </a:gridCol>
                <a:gridCol w="984332">
                  <a:extLst>
                    <a:ext uri="{9D8B030D-6E8A-4147-A177-3AD203B41FA5}">
                      <a16:colId xmlns:a16="http://schemas.microsoft.com/office/drawing/2014/main" val="30825833"/>
                    </a:ext>
                  </a:extLst>
                </a:gridCol>
                <a:gridCol w="726892">
                  <a:extLst>
                    <a:ext uri="{9D8B030D-6E8A-4147-A177-3AD203B41FA5}">
                      <a16:colId xmlns:a16="http://schemas.microsoft.com/office/drawing/2014/main" val="3753767887"/>
                    </a:ext>
                  </a:extLst>
                </a:gridCol>
                <a:gridCol w="1029762">
                  <a:extLst>
                    <a:ext uri="{9D8B030D-6E8A-4147-A177-3AD203B41FA5}">
                      <a16:colId xmlns:a16="http://schemas.microsoft.com/office/drawing/2014/main" val="3014734593"/>
                    </a:ext>
                  </a:extLst>
                </a:gridCol>
                <a:gridCol w="893470">
                  <a:extLst>
                    <a:ext uri="{9D8B030D-6E8A-4147-A177-3AD203B41FA5}">
                      <a16:colId xmlns:a16="http://schemas.microsoft.com/office/drawing/2014/main" val="3518140913"/>
                    </a:ext>
                  </a:extLst>
                </a:gridCol>
                <a:gridCol w="1181198">
                  <a:extLst>
                    <a:ext uri="{9D8B030D-6E8A-4147-A177-3AD203B41FA5}">
                      <a16:colId xmlns:a16="http://schemas.microsoft.com/office/drawing/2014/main" val="2150181502"/>
                    </a:ext>
                  </a:extLst>
                </a:gridCol>
                <a:gridCol w="1150910">
                  <a:extLst>
                    <a:ext uri="{9D8B030D-6E8A-4147-A177-3AD203B41FA5}">
                      <a16:colId xmlns:a16="http://schemas.microsoft.com/office/drawing/2014/main" val="3748558770"/>
                    </a:ext>
                  </a:extLst>
                </a:gridCol>
              </a:tblGrid>
              <a:tr h="161292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9 к Методическим рекомендациям</a:t>
                      </a:r>
                    </a:p>
                  </a:txBody>
                  <a:tcPr marL="9103" marR="9103" marT="9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837617"/>
                  </a:ext>
                </a:extLst>
              </a:tr>
              <a:tr h="60634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материально-техническом обеспечении образовательного процесса, в том числе о наличии компьютеров, наличии учебных лабораторий, учебных предметных кабинетов и технических средств обучения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____________________________________________________________________________________________ (по состоянию на ________) </a:t>
                      </a:r>
                      <a:b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03" marR="9103" marT="9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730221"/>
                  </a:ext>
                </a:extLst>
              </a:tr>
              <a:tr h="18163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Тип строения (типовой проект, приспособленное, иное), фактический адрес строений, занятых под образовательный процесс с указанием общей и полезной площади (м2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материально-финансовых активов (принадлежащих на праве собственности, хозяйственного ведения или оперативного управления, или доверительного управления), сведения об аренде материальных активов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Предметные кабинеты с указанием наименования и площади*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Учебно-производственные мастерские, учебно-опытные участки, учебные хозяйства, учебные полигоны*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Лаборатории с указанием наименования* (м</a:t>
                      </a:r>
                      <a:r>
                        <a:rPr lang="ru-RU" sz="10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Перечень технических средств обучения, учебного и учебно-лабораторного оборудования с указанием вида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Актовый зал, спортивный зал (м</a:t>
                      </a:r>
                      <a:r>
                        <a:rPr lang="ru-RU" sz="10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Компьютерные классы, Компьютеры, оборудование и мебель, оборудованные шкафы для индивидуального использования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социально-бытового и иного назначения (пропускные пункты, санузлы (унитазы, умывальные раковины)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видеонаблюдения в помещениях и (или) на прилегающих территориях организации образования, доменного имени третьего уровня в зоне edu.kz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условий для лиц с особыми образовательными потребностями</a:t>
                      </a:r>
                    </a:p>
                  </a:txBody>
                  <a:tcPr marL="9103" marR="9103" marT="9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640181"/>
                  </a:ext>
                </a:extLst>
              </a:tr>
              <a:tr h="147385"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03" marR="9103" marT="9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88964"/>
                  </a:ext>
                </a:extLst>
              </a:tr>
              <a:tr h="161292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     ________________________________</a:t>
                      </a: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797143"/>
                  </a:ext>
                </a:extLst>
              </a:tr>
              <a:tr h="161292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103" marR="9103" marT="910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3" marR="9103" marT="9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9481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1F4DBC2-EC43-4022-BB8D-2A2A65F96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0298"/>
              </p:ext>
            </p:extLst>
          </p:nvPr>
        </p:nvGraphicFramePr>
        <p:xfrm>
          <a:off x="188116" y="4429958"/>
          <a:ext cx="11725717" cy="1983073"/>
        </p:xfrm>
        <a:graphic>
          <a:graphicData uri="http://schemas.openxmlformats.org/drawingml/2006/table">
            <a:tbl>
              <a:tblPr/>
              <a:tblGrid>
                <a:gridCol w="2530102">
                  <a:extLst>
                    <a:ext uri="{9D8B030D-6E8A-4147-A177-3AD203B41FA5}">
                      <a16:colId xmlns:a16="http://schemas.microsoft.com/office/drawing/2014/main" val="3222964724"/>
                    </a:ext>
                  </a:extLst>
                </a:gridCol>
                <a:gridCol w="4170307">
                  <a:extLst>
                    <a:ext uri="{9D8B030D-6E8A-4147-A177-3AD203B41FA5}">
                      <a16:colId xmlns:a16="http://schemas.microsoft.com/office/drawing/2014/main" val="1870477629"/>
                    </a:ext>
                  </a:extLst>
                </a:gridCol>
                <a:gridCol w="5025308">
                  <a:extLst>
                    <a:ext uri="{9D8B030D-6E8A-4147-A177-3AD203B41FA5}">
                      <a16:colId xmlns:a16="http://schemas.microsoft.com/office/drawing/2014/main" val="1772943581"/>
                    </a:ext>
                  </a:extLst>
                </a:gridCol>
              </a:tblGrid>
              <a:tr h="158880">
                <a:tc>
                  <a:txBody>
                    <a:bodyPr/>
                    <a:lstStyle/>
                    <a:p>
                      <a:pPr algn="r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10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632354"/>
                  </a:ext>
                </a:extLst>
              </a:tr>
              <a:tr h="4732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медицинского обслуживания, в том числе о наличии медицинского пункта и лицензии на медицинскую деятельность   _____________________________________ (по состоянию на ________)</a:t>
                      </a:r>
                      <a:br>
                        <a:rPr lang="ru-RU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endParaRPr lang="ru-RU" sz="1200" b="1" i="0" u="none" strike="noStrike" dirty="0">
                        <a:solidFill>
                          <a:srgbClr val="1E1E1E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3031"/>
                  </a:ext>
                </a:extLst>
              </a:tr>
              <a:tr h="158880">
                <a:tc>
                  <a:txBody>
                    <a:bodyPr/>
                    <a:lstStyle/>
                    <a:p>
                      <a:pPr algn="ctr" fontAlgn="ctr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611055"/>
                  </a:ext>
                </a:extLst>
              </a:tr>
              <a:tr h="316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Фактический адрес строения, занятого под образовательный процесс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лицензии на медицинскую деятельность (номер)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Примечание</a:t>
                      </a:r>
                      <a:r>
                        <a:rPr lang="ru-RU" sz="800" b="0" i="1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rgbClr val="1E1E1E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730011"/>
                  </a:ext>
                </a:extLst>
              </a:tr>
              <a:tr h="15888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92983"/>
                  </a:ext>
                </a:extLst>
              </a:tr>
              <a:tr h="2818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*Наличии договоров с организациями здравоохранения на медицинское обслуживание распространяется на малокомплектные школы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695312"/>
                  </a:ext>
                </a:extLst>
              </a:tr>
              <a:tr h="145213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     ________________________________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73400"/>
                  </a:ext>
                </a:extLst>
              </a:tr>
              <a:tr h="117879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x-non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5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11344"/>
      </p:ext>
    </p:extLst>
  </p:cSld>
  <p:clrMapOvr>
    <a:masterClrMapping/>
  </p:clrMapOvr>
  <p:transition spd="slow" advClick="0" advTm="4865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 САМООЦЕНКЕ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9339" y="1177355"/>
            <a:ext cx="11859242" cy="43088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81172" y="6726755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E67EDEB-777F-41FA-981F-F3AC04502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5376"/>
              </p:ext>
            </p:extLst>
          </p:nvPr>
        </p:nvGraphicFramePr>
        <p:xfrm>
          <a:off x="408370" y="889126"/>
          <a:ext cx="11398928" cy="1953304"/>
        </p:xfrm>
        <a:graphic>
          <a:graphicData uri="http://schemas.openxmlformats.org/drawingml/2006/table">
            <a:tbl>
              <a:tblPr/>
              <a:tblGrid>
                <a:gridCol w="2561557">
                  <a:extLst>
                    <a:ext uri="{9D8B030D-6E8A-4147-A177-3AD203B41FA5}">
                      <a16:colId xmlns:a16="http://schemas.microsoft.com/office/drawing/2014/main" val="2790759364"/>
                    </a:ext>
                  </a:extLst>
                </a:gridCol>
                <a:gridCol w="2296568">
                  <a:extLst>
                    <a:ext uri="{9D8B030D-6E8A-4147-A177-3AD203B41FA5}">
                      <a16:colId xmlns:a16="http://schemas.microsoft.com/office/drawing/2014/main" val="795320544"/>
                    </a:ext>
                  </a:extLst>
                </a:gridCol>
                <a:gridCol w="2848628">
                  <a:extLst>
                    <a:ext uri="{9D8B030D-6E8A-4147-A177-3AD203B41FA5}">
                      <a16:colId xmlns:a16="http://schemas.microsoft.com/office/drawing/2014/main" val="4283164662"/>
                    </a:ext>
                  </a:extLst>
                </a:gridCol>
                <a:gridCol w="3692175">
                  <a:extLst>
                    <a:ext uri="{9D8B030D-6E8A-4147-A177-3AD203B41FA5}">
                      <a16:colId xmlns:a16="http://schemas.microsoft.com/office/drawing/2014/main" val="2146026539"/>
                    </a:ext>
                  </a:extLst>
                </a:gridCol>
              </a:tblGrid>
              <a:tr h="171372">
                <a:tc>
                  <a:txBody>
                    <a:bodyPr/>
                    <a:lstStyle/>
                    <a:p>
                      <a:pPr algn="r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11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84701"/>
                  </a:ext>
                </a:extLst>
              </a:tr>
              <a:tr h="6204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объекта питания, соответствующего санитарным правилам и нормам</a:t>
                      </a:r>
                      <a:br>
                        <a:rPr lang="ru-RU" sz="12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      _____________________________________________________ (по состоянию на ________)</a:t>
                      </a:r>
                      <a:b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</a:t>
                      </a:r>
                      <a:br>
                        <a:rPr lang="ru-RU" sz="8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1" i="0" u="none" strike="noStrike">
                        <a:solidFill>
                          <a:srgbClr val="1E1E1E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337480"/>
                  </a:ext>
                </a:extLst>
              </a:tr>
              <a:tr h="169214">
                <a:tc>
                  <a:txBody>
                    <a:bodyPr/>
                    <a:lstStyle/>
                    <a:p>
                      <a:pPr algn="ctr" fontAlgn="ctr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265923"/>
                  </a:ext>
                </a:extLst>
              </a:tr>
              <a:tr h="478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Фактический адрес строения, занятого под образовательный процесс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объекта питания (столовая, буфет, кафе)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санитарно-эпидемиологического заключения о соответствии объекта питания санитарным правилам и нормам (дата и номер)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Примечание (в случае сдачи объекта питания в аренду указать сведения об арендаторах)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445018"/>
                  </a:ext>
                </a:extLst>
              </a:tr>
              <a:tr h="169214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885238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     ________________________________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387284"/>
                  </a:ext>
                </a:extLst>
              </a:tr>
              <a:tr h="125546">
                <a:tc gridSpan="3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x-non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0920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A267034-3273-4135-B7CC-8180DEF5E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872164"/>
              </p:ext>
            </p:extLst>
          </p:nvPr>
        </p:nvGraphicFramePr>
        <p:xfrm>
          <a:off x="408370" y="2842430"/>
          <a:ext cx="11398928" cy="2026920"/>
        </p:xfrm>
        <a:graphic>
          <a:graphicData uri="http://schemas.openxmlformats.org/drawingml/2006/table">
            <a:tbl>
              <a:tblPr/>
              <a:tblGrid>
                <a:gridCol w="590667">
                  <a:extLst>
                    <a:ext uri="{9D8B030D-6E8A-4147-A177-3AD203B41FA5}">
                      <a16:colId xmlns:a16="http://schemas.microsoft.com/office/drawing/2014/main" val="3729804507"/>
                    </a:ext>
                  </a:extLst>
                </a:gridCol>
                <a:gridCol w="1619573">
                  <a:extLst>
                    <a:ext uri="{9D8B030D-6E8A-4147-A177-3AD203B41FA5}">
                      <a16:colId xmlns:a16="http://schemas.microsoft.com/office/drawing/2014/main" val="1041706909"/>
                    </a:ext>
                  </a:extLst>
                </a:gridCol>
                <a:gridCol w="2114969">
                  <a:extLst>
                    <a:ext uri="{9D8B030D-6E8A-4147-A177-3AD203B41FA5}">
                      <a16:colId xmlns:a16="http://schemas.microsoft.com/office/drawing/2014/main" val="2665455727"/>
                    </a:ext>
                  </a:extLst>
                </a:gridCol>
                <a:gridCol w="2076863">
                  <a:extLst>
                    <a:ext uri="{9D8B030D-6E8A-4147-A177-3AD203B41FA5}">
                      <a16:colId xmlns:a16="http://schemas.microsoft.com/office/drawing/2014/main" val="3222177647"/>
                    </a:ext>
                  </a:extLst>
                </a:gridCol>
                <a:gridCol w="2557971">
                  <a:extLst>
                    <a:ext uri="{9D8B030D-6E8A-4147-A177-3AD203B41FA5}">
                      <a16:colId xmlns:a16="http://schemas.microsoft.com/office/drawing/2014/main" val="2193850592"/>
                    </a:ext>
                  </a:extLst>
                </a:gridCol>
                <a:gridCol w="2438885">
                  <a:extLst>
                    <a:ext uri="{9D8B030D-6E8A-4147-A177-3AD203B41FA5}">
                      <a16:colId xmlns:a16="http://schemas.microsoft.com/office/drawing/2014/main" val="3755241491"/>
                    </a:ext>
                  </a:extLst>
                </a:gridCol>
              </a:tblGrid>
              <a:tr h="141863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12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44856"/>
                  </a:ext>
                </a:extLst>
              </a:tr>
              <a:tr h="141863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316759"/>
                  </a:ext>
                </a:extLst>
              </a:tr>
              <a:tr h="4225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фонда учебной, художественной и научной литературы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_________________________________________________________________ (по состоянию на ________)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(наименование организации образования)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61285"/>
                  </a:ext>
                </a:extLst>
              </a:tr>
              <a:tr h="373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Учебный предмет, раздел программы воспитания и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обучающихся, изучающих предмет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Учебная литература (название, год издания, авторы)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Учебно-методическая, художественная, научная литература (название, год издания, авторы)*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552621"/>
                  </a:ext>
                </a:extLst>
              </a:tr>
              <a:tr h="141863"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809149"/>
                  </a:ext>
                </a:extLst>
              </a:tr>
              <a:tr h="141863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260983"/>
                  </a:ext>
                </a:extLst>
              </a:tr>
              <a:tr h="1296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766076"/>
                  </a:ext>
                </a:extLst>
              </a:tr>
              <a:tr h="1296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55792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5AFA5C7-259E-4DE5-A2EC-EE555DE8D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57559"/>
              </p:ext>
            </p:extLst>
          </p:nvPr>
        </p:nvGraphicFramePr>
        <p:xfrm>
          <a:off x="532660" y="4863692"/>
          <a:ext cx="11274638" cy="1864995"/>
        </p:xfrm>
        <a:graphic>
          <a:graphicData uri="http://schemas.openxmlformats.org/drawingml/2006/table">
            <a:tbl>
              <a:tblPr/>
              <a:tblGrid>
                <a:gridCol w="660083">
                  <a:extLst>
                    <a:ext uri="{9D8B030D-6E8A-4147-A177-3AD203B41FA5}">
                      <a16:colId xmlns:a16="http://schemas.microsoft.com/office/drawing/2014/main" val="1757522481"/>
                    </a:ext>
                  </a:extLst>
                </a:gridCol>
                <a:gridCol w="894305">
                  <a:extLst>
                    <a:ext uri="{9D8B030D-6E8A-4147-A177-3AD203B41FA5}">
                      <a16:colId xmlns:a16="http://schemas.microsoft.com/office/drawing/2014/main" val="2324766052"/>
                    </a:ext>
                  </a:extLst>
                </a:gridCol>
                <a:gridCol w="1788613">
                  <a:extLst>
                    <a:ext uri="{9D8B030D-6E8A-4147-A177-3AD203B41FA5}">
                      <a16:colId xmlns:a16="http://schemas.microsoft.com/office/drawing/2014/main" val="257840628"/>
                    </a:ext>
                  </a:extLst>
                </a:gridCol>
                <a:gridCol w="1809905">
                  <a:extLst>
                    <a:ext uri="{9D8B030D-6E8A-4147-A177-3AD203B41FA5}">
                      <a16:colId xmlns:a16="http://schemas.microsoft.com/office/drawing/2014/main" val="3715404193"/>
                    </a:ext>
                  </a:extLst>
                </a:gridCol>
                <a:gridCol w="958183">
                  <a:extLst>
                    <a:ext uri="{9D8B030D-6E8A-4147-A177-3AD203B41FA5}">
                      <a16:colId xmlns:a16="http://schemas.microsoft.com/office/drawing/2014/main" val="2412409400"/>
                    </a:ext>
                  </a:extLst>
                </a:gridCol>
                <a:gridCol w="1043356">
                  <a:extLst>
                    <a:ext uri="{9D8B030D-6E8A-4147-A177-3AD203B41FA5}">
                      <a16:colId xmlns:a16="http://schemas.microsoft.com/office/drawing/2014/main" val="2907082588"/>
                    </a:ext>
                  </a:extLst>
                </a:gridCol>
                <a:gridCol w="1069972">
                  <a:extLst>
                    <a:ext uri="{9D8B030D-6E8A-4147-A177-3AD203B41FA5}">
                      <a16:colId xmlns:a16="http://schemas.microsoft.com/office/drawing/2014/main" val="2433593830"/>
                    </a:ext>
                  </a:extLst>
                </a:gridCol>
                <a:gridCol w="1006095">
                  <a:extLst>
                    <a:ext uri="{9D8B030D-6E8A-4147-A177-3AD203B41FA5}">
                      <a16:colId xmlns:a16="http://schemas.microsoft.com/office/drawing/2014/main" val="2161252819"/>
                    </a:ext>
                  </a:extLst>
                </a:gridCol>
                <a:gridCol w="1022063">
                  <a:extLst>
                    <a:ext uri="{9D8B030D-6E8A-4147-A177-3AD203B41FA5}">
                      <a16:colId xmlns:a16="http://schemas.microsoft.com/office/drawing/2014/main" val="950304496"/>
                    </a:ext>
                  </a:extLst>
                </a:gridCol>
                <a:gridCol w="1022063">
                  <a:extLst>
                    <a:ext uri="{9D8B030D-6E8A-4147-A177-3AD203B41FA5}">
                      <a16:colId xmlns:a16="http://schemas.microsoft.com/office/drawing/2014/main" val="3020456759"/>
                    </a:ext>
                  </a:extLst>
                </a:gridCol>
              </a:tblGrid>
              <a:tr h="144331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13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244729"/>
                  </a:ext>
                </a:extLst>
              </a:tr>
              <a:tr h="42988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тестирования выпускных классов </a:t>
                      </a:r>
                      <a:b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_________________________________________________________________ </a:t>
                      </a:r>
                      <a:b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(наименование организации образования)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831796"/>
                  </a:ext>
                </a:extLst>
              </a:tr>
              <a:tr h="380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учащихся по списку в журнале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учащихся, присутств. факт.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оценок "5"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оценок "4"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оце нок "3"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К-во оценок "2"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положительных оцен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783157"/>
                  </a:ext>
                </a:extLst>
              </a:tr>
              <a:tr h="144331"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x-non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511108"/>
                  </a:ext>
                </a:extLst>
              </a:tr>
              <a:tr h="144331"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32489"/>
                  </a:ext>
                </a:extLst>
              </a:tr>
              <a:tr h="144331"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97574"/>
                  </a:ext>
                </a:extLst>
              </a:tr>
              <a:tr h="131915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x-non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110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200865"/>
      </p:ext>
    </p:extLst>
  </p:cSld>
  <p:clrMapOvr>
    <a:masterClrMapping/>
  </p:clrMapOvr>
  <p:transition spd="slow" advClick="0" advTm="4865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208325" y="6597278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752474" y="3342061"/>
            <a:ext cx="10552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75955928"/>
      </p:ext>
    </p:extLst>
  </p:cSld>
  <p:clrMapOvr>
    <a:masterClrMapping/>
  </p:clrMapOvr>
  <p:transition spd="slow" advClick="0" advTm="4865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976825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направления и объекты изучения САМООЦЕНКИ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6570" y="1191542"/>
            <a:ext cx="5286677" cy="5493806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ценности</a:t>
            </a:r>
            <a:r>
              <a:rPr lang="ru-RU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преподавание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обучение</a:t>
            </a:r>
          </a:p>
          <a:p>
            <a:pPr algn="just"/>
            <a:endParaRPr lang="ru-RU" sz="13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квалифицированных сотрудников</a:t>
            </a:r>
          </a:p>
          <a:p>
            <a:pPr algn="just"/>
            <a:endParaRPr lang="ru-RU" sz="13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доступного образования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безопасности обучающихся</a:t>
            </a:r>
          </a:p>
          <a:p>
            <a:pPr algn="just"/>
            <a:endParaRPr lang="ru-RU" sz="1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материально-техническая база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способствующая эффективному обучению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28077" y="6383505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6071616" y="1191542"/>
            <a:ext cx="5428204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общим требованиям ГОСО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содержания образования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ориентиром на результаты обучения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ru-RU" sz="10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максимального объема учебной нагрузки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воспитанников (обучающихся)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уровня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подготовки воспитанников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(обучающихся)</a:t>
            </a:r>
          </a:p>
          <a:p>
            <a:pPr marL="85725" algn="just">
              <a:spcBef>
                <a:spcPts val="600"/>
              </a:spcBef>
              <a:defRPr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срока обучения</a:t>
            </a:r>
          </a:p>
          <a:p>
            <a:pPr marL="85725" algn="just">
              <a:spcBef>
                <a:spcPts val="600"/>
              </a:spcBef>
              <a:defRPr/>
            </a:pPr>
            <a:endParaRPr lang="ru-RU" sz="10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5725">
              <a:spcBef>
                <a:spcPts val="600"/>
              </a:spcBef>
              <a:defRPr/>
            </a:pP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5725">
              <a:spcBef>
                <a:spcPts val="600"/>
              </a:spcBef>
              <a:defRPr/>
            </a:pP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19231"/>
      </p:ext>
    </p:extLst>
  </p:cSld>
  <p:clrMapOvr>
    <a:masterClrMapping/>
  </p:clrMapOvr>
  <p:transition spd="slow" advClick="0" advTm="4865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976825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направления и объекты изучения САМООЦЕНКИ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6570" y="1191542"/>
            <a:ext cx="11859242" cy="588622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</a:t>
            </a:r>
            <a:r>
              <a:rPr lang="kk-KZ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 осуществляется </a:t>
            </a: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путем анализа </a:t>
            </a:r>
            <a:r>
              <a:rPr lang="kk-KZ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предоставляемых образовательных услуг на соответствие общим </a:t>
            </a: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требованиям ГОСО </a:t>
            </a:r>
            <a:r>
              <a:rPr lang="kk-KZ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МП РК №348 от 03.08.2022 г.)</a:t>
            </a:r>
            <a:endParaRPr lang="en-US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05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анализе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общих требований ГОСО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используются Критерии оценки организаций образования (ДО, ОСО, ТиПО) </a:t>
            </a:r>
            <a:r>
              <a:rPr lang="ru-RU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МП РК №486 от 05.12.2022 г.)</a:t>
            </a:r>
            <a:endParaRPr lang="en-US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ежегодно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год прохождения государственной аттестации  самооценка проводится с применением процедуры комплексного тестирования и опроса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за месяц до начала госаттестации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материалы также размещаются на Интернет-ресурсе организаций образования за месяц до начала госаттестации</a:t>
            </a:r>
          </a:p>
          <a:p>
            <a:pPr algn="just"/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Cамооценка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организаций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Комиссией</a:t>
            </a: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состоящей не менее чем из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(нечетное число)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 образования (не менее трех для малокомплектных школ), в том числе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председателя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28077" y="6383505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185663"/>
      </p:ext>
    </p:extLst>
  </p:cSld>
  <p:clrMapOvr>
    <a:masterClrMapping/>
  </p:clrMapOvr>
  <p:transition spd="slow" advClick="0" advTm="4865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28474" y="1047566"/>
            <a:ext cx="11418049" cy="5786199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Оцениваемый период - предыдущие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учебных года </a:t>
            </a: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текущий учебный год </a:t>
            </a: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один месяц до начала данного контроля </a:t>
            </a:r>
          </a:p>
          <a:p>
            <a:pPr marR="5080" algn="just">
              <a:spcBef>
                <a:spcPct val="0"/>
              </a:spcBef>
              <a:defRPr/>
            </a:pPr>
            <a:endParaRPr lang="ru-RU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Оценивание результатов обучения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(комплексное тестирование) </a:t>
            </a: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среди обучающихся 4, 9 классов </a:t>
            </a:r>
          </a:p>
          <a:p>
            <a:pPr marR="5080" algn="just">
              <a:spcBef>
                <a:spcPct val="0"/>
              </a:spcBef>
              <a:defRPr/>
            </a:pPr>
            <a:endParaRPr lang="ru-RU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уровня удовлетворенности предоставляемыми образовательными услугами путем проведения опроса в онлайн формате сотрудниками территориальных Департаментов: у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родителей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(законных представителей)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обучающихся 4,9 калассов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ходатайства в территориальные Департаменты 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участия сотрудников в качестве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наблюдателей 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проведении компьтерного тестирования в организациях образования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ходатайства в территориальные Департаменты 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их сотрудниками </a:t>
            </a:r>
            <a:r>
              <a:rPr lang="kk-KZ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опроса</a:t>
            </a: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онлайн формате в организациях образования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0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Определена структура и содержание очета по итогам самооценки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Оценивание организации образования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«Образцовый - 5», «Хороший- 4», «Требующий улучшения - 3», «Низкий - 2» </a:t>
            </a:r>
          </a:p>
          <a:p>
            <a:pPr marR="5080" algn="just">
              <a:spcBef>
                <a:spcPct val="0"/>
              </a:spcBef>
              <a:defRPr/>
            </a:pP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639504" y="117922"/>
            <a:ext cx="5803433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ИЗМЕНЕНИЯ 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696438" y="6535378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78105"/>
      </p:ext>
    </p:extLst>
  </p:cSld>
  <p:clrMapOvr>
    <a:masterClrMapping/>
  </p:clrMapOvr>
  <p:transition spd="slow" advClick="0" advTm="4865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563514" y="1494122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473477" y="798419"/>
            <a:ext cx="11718523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для оценивания деятельности организаций образования, реализующих общеобразовательные учебные программы  начального, основного среднего и общего среднего образования</a:t>
            </a:r>
          </a:p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40B95B5-72CA-4654-9483-E50E5C98BC8C}"/>
              </a:ext>
            </a:extLst>
          </p:cNvPr>
          <p:cNvSpPr/>
          <p:nvPr/>
        </p:nvSpPr>
        <p:spPr>
          <a:xfrm>
            <a:off x="3480047" y="199754"/>
            <a:ext cx="4775826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CE114D0-E1B8-45B3-8EBF-E829A6854B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44" y="1013295"/>
            <a:ext cx="693065" cy="69306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F92AD85-AA90-4EEA-B683-71A8AEE4A6A5}"/>
              </a:ext>
            </a:extLst>
          </p:cNvPr>
          <p:cNvSpPr txBox="1"/>
          <p:nvPr/>
        </p:nvSpPr>
        <p:spPr>
          <a:xfrm>
            <a:off x="59512" y="1706360"/>
            <a:ext cx="11938112" cy="478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педагогов, имеющих высшее (послевузовское) педагогическое образование по соответствующему профилю или документ, подтверждающий пед. переподготовку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педагогов, которые не реже одного раза в пять лет повышали/подтверждали уровень квалификационной категории (</a:t>
            </a:r>
            <a:r>
              <a:rPr kumimoji="0" lang="ru-RU" sz="11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т.ч. руководителей не реже 1 раза в 3 г.) 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педагогов, прошедших курсов повышения квалификации педагогов (в том числе руководителей, заместителей руководителя) не реже одного раза в три года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педагогов высшей и первой категории, педагогов-экспертов, педагогов-исследователей, педагогов-мастеров, для которых основным местом работы является лицензиат, от общего числа педагогов начального уровня образования в соответствии  с приказом МОН РК  от 17.06.2015 г. №391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педагогов высшей и первой категории, педагогов-экспертов, педагогов-исследователей, педагогов-мастеров, для которых основным местом работы является лицензиат, от общего числа педагогов основного среднего, общего среднего образования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Оснащенность оборудованием и мебелью организаций образования в соответствии с приказом МОН РК от 22.01.2016 г. № 70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для лиц с особыми образовательными потребностями в соответствии в соответствии с приказом МОН РК от 22.01.2016 г. № 70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учебно-методическими комплексами, учебной и художественной литературы в соответствии с приказом МОН РК от 22.05.2020 г. № 216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наполняемости групп (классов) организаций образования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разрезе групп/классов)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 обучения (оценка качества знаний, умений и навыков)</a:t>
            </a: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опроса обучающихся по определению уровня удовлетворенности предоставляемыми образовательными услугами </a:t>
            </a: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опроса педагогов по определению уровня удовлетворенности создания условий для организации качественного процесса обучения и воспитания </a:t>
            </a:r>
          </a:p>
          <a:p>
            <a:pPr marL="428625" marR="0" lvl="0" indent="-2520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опроса родителей (законных представителей) по определению уровня удовлетворенности предоставляемыми образовательными услугами</a:t>
            </a:r>
          </a:p>
        </p:txBody>
      </p:sp>
    </p:spTree>
    <p:extLst>
      <p:ext uri="{BB962C8B-B14F-4D97-AF65-F5344CB8AC3E}">
        <p14:creationId xmlns:p14="http://schemas.microsoft.com/office/powerpoint/2010/main" val="2876018382"/>
      </p:ext>
    </p:extLst>
  </p:cSld>
  <p:clrMapOvr>
    <a:masterClrMapping/>
  </p:clrMapOvr>
  <p:transition spd="slow" advClick="0" advTm="4865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184944" y="1692713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207363" y="155988"/>
            <a:ext cx="982758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132549" y="1029685"/>
            <a:ext cx="1192690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самооценки организаций образования, реализующих общеобразовательные </a:t>
            </a:r>
          </a:p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учебные программы начального, основного среднего и общего среднего образования</a:t>
            </a:r>
          </a:p>
          <a:p>
            <a:pPr marL="85725" algn="ctr">
              <a:spcBef>
                <a:spcPts val="600"/>
              </a:spcBef>
              <a:defRPr/>
            </a:pP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0D942F7-2863-4D2C-A5FA-8774BA1291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98" y="970037"/>
            <a:ext cx="693065" cy="693065"/>
          </a:xfrm>
          <a:prstGeom prst="rect">
            <a:avLst/>
          </a:prstGeom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A1500F56-C6C3-451A-AF98-7AAB7E4D3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91826"/>
              </p:ext>
            </p:extLst>
          </p:nvPr>
        </p:nvGraphicFramePr>
        <p:xfrm>
          <a:off x="324640" y="1979368"/>
          <a:ext cx="11567604" cy="4545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606">
                  <a:extLst>
                    <a:ext uri="{9D8B030D-6E8A-4147-A177-3AD203B41FA5}">
                      <a16:colId xmlns:a16="http://schemas.microsoft.com/office/drawing/2014/main" val="3540673405"/>
                    </a:ext>
                  </a:extLst>
                </a:gridCol>
                <a:gridCol w="1953422">
                  <a:extLst>
                    <a:ext uri="{9D8B030D-6E8A-4147-A177-3AD203B41FA5}">
                      <a16:colId xmlns:a16="http://schemas.microsoft.com/office/drawing/2014/main" val="3933927273"/>
                    </a:ext>
                  </a:extLst>
                </a:gridCol>
                <a:gridCol w="3258105">
                  <a:extLst>
                    <a:ext uri="{9D8B030D-6E8A-4147-A177-3AD203B41FA5}">
                      <a16:colId xmlns:a16="http://schemas.microsoft.com/office/drawing/2014/main" val="2212616202"/>
                    </a:ext>
                  </a:extLst>
                </a:gridCol>
                <a:gridCol w="3637990">
                  <a:extLst>
                    <a:ext uri="{9D8B030D-6E8A-4147-A177-3AD203B41FA5}">
                      <a16:colId xmlns:a16="http://schemas.microsoft.com/office/drawing/2014/main" val="1122744404"/>
                    </a:ext>
                  </a:extLst>
                </a:gridCol>
                <a:gridCol w="2359481">
                  <a:extLst>
                    <a:ext uri="{9D8B030D-6E8A-4147-A177-3AD203B41FA5}">
                      <a16:colId xmlns:a16="http://schemas.microsoft.com/office/drawing/2014/main" val="592583463"/>
                    </a:ext>
                  </a:extLst>
                </a:gridCol>
              </a:tblGrid>
              <a:tr h="457549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0721275"/>
                  </a:ext>
                </a:extLst>
              </a:tr>
              <a:tr h="408817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x-none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ХАРАКТЕРИСТИКА ОРГАНИЗАЦИЙ ОБРАЗОВАНИЯ 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организации образования, местонахождение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(юридический адрес и адрес фактического местонахождения)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Контактные данные юридического лица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(телефон, электронная почта,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web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-сайт)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онтактные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данные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представителя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юридического лица (ФИО руководителя и данные приказа о назначении на должность)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Правоустанавливающи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учредительны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документ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Разрешительны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документ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ы.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Справка о регистрации/перерегистрации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юридического лица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Приказ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представителя юридического лица о назначении на должность руководителя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Устав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организаций образования 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Лицензия и (или) приложения к лицензии 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Портал электронного правительства</a:t>
                      </a:r>
                      <a:r>
                        <a:rPr lang="ru-RU" sz="10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eGov.kz</a:t>
                      </a:r>
                      <a:r>
                        <a:rPr lang="ru-RU" sz="105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Портал «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Е-лицензирование»</a:t>
                      </a:r>
                      <a:endParaRPr lang="x-none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38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299500"/>
      </p:ext>
    </p:extLst>
  </p:cSld>
  <p:clrMapOvr>
    <a:masterClrMapping/>
  </p:clrMapOvr>
  <p:transition spd="slow" advClick="0" advTm="4865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807B074-EA53-4B8C-82DF-51F97C692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57864"/>
              </p:ext>
            </p:extLst>
          </p:nvPr>
        </p:nvGraphicFramePr>
        <p:xfrm>
          <a:off x="157433" y="887767"/>
          <a:ext cx="11877135" cy="5762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201">
                  <a:extLst>
                    <a:ext uri="{9D8B030D-6E8A-4147-A177-3AD203B41FA5}">
                      <a16:colId xmlns:a16="http://schemas.microsoft.com/office/drawing/2014/main" val="1863314807"/>
                    </a:ext>
                  </a:extLst>
                </a:gridCol>
                <a:gridCol w="1471842">
                  <a:extLst>
                    <a:ext uri="{9D8B030D-6E8A-4147-A177-3AD203B41FA5}">
                      <a16:colId xmlns:a16="http://schemas.microsoft.com/office/drawing/2014/main" val="1759696153"/>
                    </a:ext>
                  </a:extLst>
                </a:gridCol>
                <a:gridCol w="3643908">
                  <a:extLst>
                    <a:ext uri="{9D8B030D-6E8A-4147-A177-3AD203B41FA5}">
                      <a16:colId xmlns:a16="http://schemas.microsoft.com/office/drawing/2014/main" val="2341519427"/>
                    </a:ext>
                  </a:extLst>
                </a:gridCol>
                <a:gridCol w="3970567">
                  <a:extLst>
                    <a:ext uri="{9D8B030D-6E8A-4147-A177-3AD203B41FA5}">
                      <a16:colId xmlns:a16="http://schemas.microsoft.com/office/drawing/2014/main" val="3399739013"/>
                    </a:ext>
                  </a:extLst>
                </a:gridCol>
                <a:gridCol w="2422617">
                  <a:extLst>
                    <a:ext uri="{9D8B030D-6E8A-4147-A177-3AD203B41FA5}">
                      <a16:colId xmlns:a16="http://schemas.microsoft.com/office/drawing/2014/main" val="1474063708"/>
                    </a:ext>
                  </a:extLst>
                </a:gridCol>
              </a:tblGrid>
              <a:tr h="277552"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extLst>
                  <a:ext uri="{0D108BD9-81ED-4DB2-BD59-A6C34878D82A}">
                    <a16:rowId xmlns:a16="http://schemas.microsoft.com/office/drawing/2014/main" val="3459907034"/>
                  </a:ext>
                </a:extLst>
              </a:tr>
              <a:tr h="54574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x-none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/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АНАЛИЗ КАДРОВОГО ПОТЕНЦИАЛА 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содержанию образования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ориентиром на результаты обучения: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квалификационных требований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предъявляемых к образовательной деятельности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организаций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предоставляющих начальное, основное среднее, общее среднее образование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перечня документов, подтверждающих соответствие им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педагогах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имеющих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высшее (послевузовское)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педагогическое образование </a:t>
                      </a:r>
                      <a:r>
                        <a:rPr lang="kk-KZ" sz="11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соответствующему профилю или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документ, подтверждающий педагогическую переподготовку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о педагогах, не имеющих базовое образование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педагогах, работающих на условиях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совместительства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и их учебных нагрузках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прохождении аттестации руководителей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государственной организации образования один раз в три года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повышении/подтверждении 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уровня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квалификационной категории 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педагогами не реже одного раза в пять лет</a:t>
                      </a:r>
                      <a:endParaRPr lang="ru-RU" sz="1100" spc="5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педагогах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(при наличии),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подготовивших победителей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районных и/или областных этапов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конкурсов и соревнований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и/или участников и победителей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республиканских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конкурсов и соревнований за последние пять лет, утвержденных уполномоченным органом в сфере образования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ведения о </a:t>
                      </a:r>
                      <a:r>
                        <a:rPr lang="kk-KZ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повышении квалификации руководящих кадров, педагогов </a:t>
                      </a:r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реже одного раза в три года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об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укомплектованности педагогическими кадрами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1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7 к Методическим рекомендациям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заверенная подписью и печатью руководителя, в том числе:</a:t>
                      </a:r>
                    </a:p>
                    <a:p>
                      <a:pPr algn="just"/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 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документ об образовании педагогов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приложениями,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сертификаты о переподготовке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(при наличии)</a:t>
                      </a:r>
                    </a:p>
                    <a:p>
                      <a:pPr algn="just"/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 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штатное расписание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тарификационный список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педагогов за оцениваемый период;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приказы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органов управлением образования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присвоении/подтверждении квалификационной категории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по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повышению квалификации руководящих кадров и педагогов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соответствующему профилю за оцениваемый период.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официальном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kk-KZ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799" marR="3979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58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50164"/>
      </p:ext>
    </p:extLst>
  </p:cSld>
  <p:clrMapOvr>
    <a:masterClrMapping/>
  </p:clrMapOvr>
  <p:transition spd="slow" advClick="0" advTm="4865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B9E9D52-B5BE-42B9-B4FD-F1A5E9FCF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869069"/>
              </p:ext>
            </p:extLst>
          </p:nvPr>
        </p:nvGraphicFramePr>
        <p:xfrm>
          <a:off x="230819" y="941033"/>
          <a:ext cx="11828632" cy="5628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698">
                  <a:extLst>
                    <a:ext uri="{9D8B030D-6E8A-4147-A177-3AD203B41FA5}">
                      <a16:colId xmlns:a16="http://schemas.microsoft.com/office/drawing/2014/main" val="4028867969"/>
                    </a:ext>
                  </a:extLst>
                </a:gridCol>
                <a:gridCol w="1737310">
                  <a:extLst>
                    <a:ext uri="{9D8B030D-6E8A-4147-A177-3AD203B41FA5}">
                      <a16:colId xmlns:a16="http://schemas.microsoft.com/office/drawing/2014/main" val="2565646766"/>
                    </a:ext>
                  </a:extLst>
                </a:gridCol>
                <a:gridCol w="4216893">
                  <a:extLst>
                    <a:ext uri="{9D8B030D-6E8A-4147-A177-3AD203B41FA5}">
                      <a16:colId xmlns:a16="http://schemas.microsoft.com/office/drawing/2014/main" val="3273342766"/>
                    </a:ext>
                  </a:extLst>
                </a:gridCol>
                <a:gridCol w="3095007">
                  <a:extLst>
                    <a:ext uri="{9D8B030D-6E8A-4147-A177-3AD203B41FA5}">
                      <a16:colId xmlns:a16="http://schemas.microsoft.com/office/drawing/2014/main" val="87059212"/>
                    </a:ext>
                  </a:extLst>
                </a:gridCol>
                <a:gridCol w="2412724">
                  <a:extLst>
                    <a:ext uri="{9D8B030D-6E8A-4147-A177-3AD203B41FA5}">
                      <a16:colId xmlns:a16="http://schemas.microsoft.com/office/drawing/2014/main" val="1851318495"/>
                    </a:ext>
                  </a:extLst>
                </a:gridCol>
              </a:tblGrid>
              <a:tr h="402031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501784947"/>
                  </a:ext>
                </a:extLst>
              </a:tr>
              <a:tr h="1608126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КОНТИНГЕНТ ОБУЧАЮЩИХСЯ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Количественный состав контингента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обучающихся: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сведения о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контингенте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уровням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особыми образовательными потребностями;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сведения о </a:t>
                      </a:r>
                      <a:r>
                        <a:rPr lang="ru-RU" sz="1200" b="1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наполняемости классов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сведения </a:t>
                      </a:r>
                      <a:r>
                        <a:rPr lang="kk-KZ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движении контингента </a:t>
                      </a:r>
                      <a:r>
                        <a:rPr lang="kk-KZ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обучающихся.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Список контингента обучающихся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 </a:t>
                      </a:r>
                      <a:r>
                        <a:rPr lang="ru-RU" sz="12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8 к Методическим рекомендациям, заверенная  подписью и печатью руководителя.</a:t>
                      </a:r>
                      <a:endParaRPr lang="x-none" sz="12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20787"/>
                  </a:ext>
                </a:extLst>
              </a:tr>
              <a:tr h="3618286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x-none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УЧЕБНО-МЕТОДИЧЕСКАЯ РАБОТА</a:t>
                      </a:r>
                      <a:endParaRPr lang="x-none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содержанию образования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ориентиром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результаты обучения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kk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и соответствие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рабочего учебного плана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расписаний занятий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утвержденных руководителем организации образования, требованиям </a:t>
                      </a:r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 </a:t>
                      </a:r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общеобязательн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ых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стандарт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ов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начального, основного среднего и общего среднего образования и типовым учебным планам начального, основного среднего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общего среднего образования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освоение базового содержания учебных предметов, осуществляемого в соответствии с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типовыми учебными программами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общеобразовательным предметам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воспитательной работы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направленной на решение вопросов познания и освоения обучающимися субъективно новых знаний, на изучение национальных традиций, культуры и привитие общечеловеческих ценностей</a:t>
                      </a: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Разработанный и утвержденный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рабочий учебный план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расписание занятий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интернет-ресурсах</a:t>
                      </a:r>
                      <a:endParaRPr lang="x-none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20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04254"/>
      </p:ext>
    </p:extLst>
  </p:cSld>
  <p:clrMapOvr>
    <a:masterClrMapping/>
  </p:clrMapOvr>
  <p:transition spd="slow" advClick="0" advTm="4865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516465"/>
              </p:ext>
            </p:extLst>
          </p:nvPr>
        </p:nvGraphicFramePr>
        <p:xfrm>
          <a:off x="157433" y="852854"/>
          <a:ext cx="11808897" cy="5905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155">
                  <a:extLst>
                    <a:ext uri="{9D8B030D-6E8A-4147-A177-3AD203B41FA5}">
                      <a16:colId xmlns:a16="http://schemas.microsoft.com/office/drawing/2014/main" val="201023815"/>
                    </a:ext>
                  </a:extLst>
                </a:gridCol>
                <a:gridCol w="1621546">
                  <a:extLst>
                    <a:ext uri="{9D8B030D-6E8A-4147-A177-3AD203B41FA5}">
                      <a16:colId xmlns:a16="http://schemas.microsoft.com/office/drawing/2014/main" val="2769326739"/>
                    </a:ext>
                  </a:extLst>
                </a:gridCol>
                <a:gridCol w="5217020">
                  <a:extLst>
                    <a:ext uri="{9D8B030D-6E8A-4147-A177-3AD203B41FA5}">
                      <a16:colId xmlns:a16="http://schemas.microsoft.com/office/drawing/2014/main" val="3702612846"/>
                    </a:ext>
                  </a:extLst>
                </a:gridCol>
                <a:gridCol w="2718043">
                  <a:extLst>
                    <a:ext uri="{9D8B030D-6E8A-4147-A177-3AD203B41FA5}">
                      <a16:colId xmlns:a16="http://schemas.microsoft.com/office/drawing/2014/main" val="316668534"/>
                    </a:ext>
                  </a:extLst>
                </a:gridCol>
                <a:gridCol w="1886133">
                  <a:extLst>
                    <a:ext uri="{9D8B030D-6E8A-4147-A177-3AD203B41FA5}">
                      <a16:colId xmlns:a16="http://schemas.microsoft.com/office/drawing/2014/main" val="1114198712"/>
                    </a:ext>
                  </a:extLst>
                </a:gridCol>
              </a:tblGrid>
              <a:tr h="37335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</a:p>
                  </a:txBody>
                  <a:tcPr marL="25496" marR="254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</a:p>
                  </a:txBody>
                  <a:tcPr marL="25496" marR="254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</a:p>
                  </a:txBody>
                  <a:tcPr marL="25496" marR="254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</a:p>
                  </a:txBody>
                  <a:tcPr marL="25496" marR="2549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</a:p>
                  </a:txBody>
                  <a:tcPr marL="25496" marR="25496" marT="0" marB="0"/>
                </a:tc>
                <a:extLst>
                  <a:ext uri="{0D108BD9-81ED-4DB2-BD59-A6C34878D82A}">
                    <a16:rowId xmlns:a16="http://schemas.microsoft.com/office/drawing/2014/main" val="2088722667"/>
                  </a:ext>
                </a:extLst>
              </a:tr>
              <a:tr h="5475807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25496" marR="254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УЧЕБНО-МЕТОДИЧЕСКАЯ РАБОТА</a:t>
                      </a:r>
                    </a:p>
                  </a:txBody>
                  <a:tcPr marL="25496" marR="25496" marT="0" marB="0"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разнообразных форм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внеурочной деятельности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совокупности, обеспечивающей реализацию духовно-нравственного, гражданско-патриотического, художественно-эстетического, трудового и физического воспитания обучающихся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профильного обучения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учетом индивидуальных интересов и потребностей обучающихся </a:t>
                      </a:r>
                      <a:r>
                        <a:rPr lang="ru-RU" sz="1100" i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(углубленный и стандартный уровни обучения)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учебного процесса с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учетом особых образовательных потребностей и индивидуальных возможностей обучающихся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курсов по выбору и факультативов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вариативного компонента, осуществляемого в соответствии с ТУП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изучение обязательного учебного курса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«Основы безопасности жизнедеятельности»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реализация обязательного учебного курса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«Правила дорожного движения»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максимальному объему учебной нагрузки обучающихся начального, основного среднего и общего среднего образования: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соответствие и соблюдение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максимального объема недельной учебной нагрузки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обучающихся;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соответствие и соблюдение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общего объема учебной нагрузки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обучающихся, составляющей инвариантный и вариативный (коррекционный компонент для специальной организации образования) компоненты, а также недельной и годовой учебной нагрузки по классам, установленной ТУП;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соблюдение требований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делению классов на группы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с учетом особенностей обучающихся с особыми образовательными потребностями в рамках инклюзивного образования.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сроку обучения: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соблюдение требований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срокам освоения общеобразовательных учебных программ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соответствующих уровней;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соблюдение требований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продолжительности учебного года по классам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продолжительности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каникулярного времени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календарном году.</a:t>
                      </a:r>
                    </a:p>
                  </a:txBody>
                  <a:tcPr marL="25496" marR="25496" marT="0" marB="0"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Разработанный и утвержденный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 воспитательной работы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Разработанное и утвержденное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расписание дополнительных занятий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Разработанный и утвержденный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индивидуальный учебный план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программа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для лиц с особыми образовательными потребностями (при наличии) 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Разработанное и утвержденное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расписание занятий вариативного компонента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endParaRPr lang="x-none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496" marR="25496" marT="0" marB="0"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или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выгрузка из автоматизированной системы</a:t>
                      </a:r>
                      <a:r>
                        <a:rPr lang="ru-RU" sz="1200" b="1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endParaRPr lang="ru-RU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ru-RU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25496" marR="25496" marT="0" marB="0">
                    <a:solidFill>
                      <a:srgbClr val="F9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81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89096"/>
      </p:ext>
    </p:extLst>
  </p:cSld>
  <p:clrMapOvr>
    <a:masterClrMapping/>
  </p:clrMapOvr>
  <p:transition spd="slow" advClick="0" advTm="4865">
    <p:fade/>
  </p:transition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6367</TotalTime>
  <Words>3560</Words>
  <Application>Microsoft Office PowerPoint</Application>
  <PresentationFormat>Широкоэкранный</PresentationFormat>
  <Paragraphs>621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Office Theme</vt:lpstr>
      <vt:lpstr>Организация и проведение  САМООЦЕНКИ организаций  образования, реализующих общеобразовательные учебные программы  начального, основного среднего и общего среднего образования (государственная аттестация)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User</cp:lastModifiedBy>
  <cp:revision>407</cp:revision>
  <cp:lastPrinted>2022-10-18T03:01:37Z</cp:lastPrinted>
  <dcterms:created xsi:type="dcterms:W3CDTF">2020-12-31T07:10:10Z</dcterms:created>
  <dcterms:modified xsi:type="dcterms:W3CDTF">2022-12-20T08:40:41Z</dcterms:modified>
</cp:coreProperties>
</file>