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«Что может быть честнее и благороднее,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как учить других тому,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что сам наилучшим образом знаешь</a:t>
            </a:r>
            <a:r>
              <a:rPr lang="ru-RU" b="1" dirty="0" smtClean="0">
                <a:solidFill>
                  <a:srgbClr val="C00000"/>
                </a:solidFill>
              </a:rPr>
              <a:t>...»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 </a:t>
            </a:r>
            <a:r>
              <a:rPr lang="ru-RU" sz="2700" b="1" i="1" dirty="0">
                <a:solidFill>
                  <a:srgbClr val="C00000"/>
                </a:solidFill>
              </a:rPr>
              <a:t>( </a:t>
            </a:r>
            <a:r>
              <a:rPr lang="ru-RU" sz="2700" b="1" i="1" dirty="0" err="1">
                <a:solidFill>
                  <a:srgbClr val="C00000"/>
                </a:solidFill>
              </a:rPr>
              <a:t>М.Квинтилиан</a:t>
            </a:r>
            <a:r>
              <a:rPr lang="ru-RU" sz="2700" b="1" i="1" dirty="0">
                <a:solidFill>
                  <a:srgbClr val="C00000"/>
                </a:solidFill>
              </a:rPr>
              <a:t>)</a:t>
            </a:r>
            <a:endParaRPr lang="ru-RU" sz="27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61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sz="3800" b="1" dirty="0" smtClean="0"/>
              <a:t>Ф.И.О </a:t>
            </a:r>
            <a:r>
              <a:rPr lang="ru-RU" sz="3800" b="1" dirty="0"/>
              <a:t>молодого специалиста: </a:t>
            </a:r>
            <a:r>
              <a:rPr lang="ru-RU" sz="3800" b="1" i="1" dirty="0" err="1"/>
              <a:t>Мейрамбек</a:t>
            </a:r>
            <a:r>
              <a:rPr lang="ru-RU" sz="3800" b="1" i="1" dirty="0"/>
              <a:t> </a:t>
            </a:r>
            <a:r>
              <a:rPr lang="ru-RU" sz="3800" b="1" i="1" dirty="0" err="1"/>
              <a:t>Мамырбек</a:t>
            </a:r>
            <a:endParaRPr lang="ru-RU" sz="3800" b="1" dirty="0"/>
          </a:p>
          <a:p>
            <a:pPr marL="0" indent="0">
              <a:buNone/>
            </a:pPr>
            <a:r>
              <a:rPr lang="ru-RU" sz="3800" b="1" dirty="0"/>
              <a:t>Ф.И.О. наставника</a:t>
            </a:r>
            <a:r>
              <a:rPr lang="ru-RU" sz="3800" b="1" i="1" dirty="0"/>
              <a:t>:     </a:t>
            </a:r>
            <a:r>
              <a:rPr lang="ru-RU" sz="3800" b="1" i="1" dirty="0" err="1"/>
              <a:t>З.И.Хамзина</a:t>
            </a:r>
            <a:endParaRPr lang="ru-RU" sz="3800" b="1" dirty="0"/>
          </a:p>
          <a:p>
            <a:pPr marL="0" indent="0">
              <a:buNone/>
            </a:pPr>
            <a:endParaRPr lang="ru-RU" sz="3800" b="1" dirty="0" smtClean="0"/>
          </a:p>
          <a:p>
            <a:pPr marL="0" indent="0" algn="just">
              <a:buNone/>
            </a:pPr>
            <a:r>
              <a:rPr lang="ru-RU" sz="4400" b="1" u="sng" dirty="0" smtClean="0"/>
              <a:t>Цель </a:t>
            </a:r>
            <a:r>
              <a:rPr lang="ru-RU" sz="4400" b="1" u="sng" dirty="0"/>
              <a:t>работы:	</a:t>
            </a:r>
            <a:r>
              <a:rPr lang="ru-RU" sz="4400" b="1" dirty="0"/>
              <a:t>оказание помощи молодому учителю в его профессиональном становлении, привитие молодому специалисту интереса к педагогической деятельности,  содействие в  формировании профессиональных умений и навыков  и закрепление учителя в общеобразовательном учреждении.</a:t>
            </a:r>
          </a:p>
          <a:p>
            <a:pPr marL="0" indent="0" algn="just">
              <a:buNone/>
            </a:pPr>
            <a:r>
              <a:rPr lang="ru-RU" sz="4400" b="1" dirty="0"/>
              <a:t> </a:t>
            </a:r>
          </a:p>
          <a:p>
            <a:pPr marL="0" indent="0" algn="just">
              <a:buNone/>
            </a:pPr>
            <a:r>
              <a:rPr lang="ru-RU" sz="4400" b="1" u="sng" dirty="0" smtClean="0"/>
              <a:t>Задачи</a:t>
            </a:r>
          </a:p>
          <a:p>
            <a:pPr marL="0" indent="0" algn="just">
              <a:buNone/>
            </a:pPr>
            <a:r>
              <a:rPr lang="ru-RU" sz="4400" b="1" dirty="0" smtClean="0"/>
              <a:t>- </a:t>
            </a:r>
            <a:r>
              <a:rPr lang="ru-RU" sz="4400" b="1" dirty="0"/>
              <a:t>привитие интереса к педагогической деятельности; </a:t>
            </a:r>
          </a:p>
          <a:p>
            <a:pPr marL="0" indent="0" algn="just">
              <a:buNone/>
            </a:pPr>
            <a:r>
              <a:rPr lang="ru-RU" sz="4400" b="1" dirty="0"/>
              <a:t> </a:t>
            </a:r>
            <a:r>
              <a:rPr lang="ru-RU" sz="4400" b="1" dirty="0" smtClean="0"/>
              <a:t>- </a:t>
            </a:r>
            <a:r>
              <a:rPr lang="ru-RU" sz="4400" b="1" dirty="0"/>
              <a:t>ускорение процесса профессионального становления учителя и развитие способности самостоятельно и качественно выполнять возложенные на него обязанности по занимаемой должности;</a:t>
            </a:r>
          </a:p>
          <a:p>
            <a:pPr marL="0" indent="0" algn="just">
              <a:buNone/>
            </a:pPr>
            <a:r>
              <a:rPr lang="ru-RU" sz="4400" b="1" dirty="0"/>
              <a:t> </a:t>
            </a:r>
            <a:r>
              <a:rPr lang="ru-RU" sz="4400" b="1" dirty="0" smtClean="0"/>
              <a:t>- </a:t>
            </a:r>
            <a:r>
              <a:rPr lang="ru-RU" sz="4400" b="1" dirty="0"/>
              <a:t>адаптация к корпоративной культуре, усвоение лучших традиций коллектива школы и правил поведения в образовательном учреждении, сознательного и творческого отношения к выполнению обязанностей учителя;</a:t>
            </a:r>
          </a:p>
          <a:p>
            <a:pPr marL="0" indent="0" algn="just">
              <a:buNone/>
            </a:pPr>
            <a:r>
              <a:rPr lang="ru-RU" sz="4400" b="1" dirty="0"/>
              <a:t> </a:t>
            </a:r>
            <a:r>
              <a:rPr lang="ru-RU" sz="4400" b="1" dirty="0" smtClean="0"/>
              <a:t>- </a:t>
            </a:r>
            <a:r>
              <a:rPr lang="ru-RU" sz="4400" b="1" dirty="0"/>
              <a:t>развитие потребности и мотивации в непрерывном самообразовании.</a:t>
            </a:r>
          </a:p>
          <a:p>
            <a:pPr marL="0" indent="0">
              <a:buNone/>
            </a:pPr>
            <a:r>
              <a:rPr lang="ru-RU" b="1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09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131431"/>
              </p:ext>
            </p:extLst>
          </p:nvPr>
        </p:nvGraphicFramePr>
        <p:xfrm>
          <a:off x="12055" y="44624"/>
          <a:ext cx="9096452" cy="6790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473"/>
                <a:gridCol w="5040562"/>
                <a:gridCol w="1872208"/>
                <a:gridCol w="1872209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ru-RU" sz="1400" spc="10">
                          <a:effectLst/>
                        </a:rPr>
                        <a:t>Содержание деятельности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effectLst/>
                        </a:rPr>
                        <a:t>Формы работы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effectLst/>
                        </a:rPr>
                        <a:t>сроки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Изучение ИМП на 2022-2023 уч. год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Информация- беседа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27 августа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Изучение Методических рекомендаций на 2022-2023 </a:t>
                      </a:r>
                      <a:r>
                        <a:rPr lang="ru-RU" sz="2800" b="1" dirty="0" err="1">
                          <a:effectLst/>
                        </a:rPr>
                        <a:t>уч</a:t>
                      </a:r>
                      <a:r>
                        <a:rPr lang="ru-RU" sz="2800" b="1" dirty="0">
                          <a:effectLst/>
                        </a:rPr>
                        <a:t> год 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Информация- беседа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27 августа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Знакомство с электронным журналом «</a:t>
                      </a:r>
                      <a:r>
                        <a:rPr lang="ru-RU" sz="2800" b="1" dirty="0" err="1">
                          <a:effectLst/>
                        </a:rPr>
                        <a:t>Кундел</a:t>
                      </a:r>
                      <a:r>
                        <a:rPr lang="kk-KZ" sz="2800" b="1" dirty="0">
                          <a:effectLst/>
                        </a:rPr>
                        <a:t>і</a:t>
                      </a:r>
                      <a:r>
                        <a:rPr lang="ru-RU" sz="2800" b="1" dirty="0">
                          <a:effectLst/>
                        </a:rPr>
                        <a:t>к» (составление КТП, заполнение проведенных уроков, выдача </a:t>
                      </a:r>
                      <a:r>
                        <a:rPr lang="ru-RU" sz="2800" b="1" dirty="0" err="1">
                          <a:effectLst/>
                        </a:rPr>
                        <a:t>дом.задания</a:t>
                      </a:r>
                      <a:r>
                        <a:rPr lang="ru-RU" sz="2800" b="1" dirty="0">
                          <a:effectLst/>
                        </a:rPr>
                        <a:t>).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Совместное </a:t>
                      </a:r>
                      <a:r>
                        <a:rPr lang="ru-RU" sz="2400" dirty="0" err="1">
                          <a:effectLst/>
                        </a:rPr>
                        <a:t>формление</a:t>
                      </a:r>
                      <a:r>
                        <a:rPr lang="ru-RU" sz="2400" dirty="0">
                          <a:effectLst/>
                        </a:rPr>
                        <a:t> и заполнение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1-3 сентября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Подготовка учителя к уроку. Разработка и составление ДСП, ССП, КСП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Профессиональная беседа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1-10 сентября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63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I. Рекомендации учителю к составлению КСП</a:t>
            </a:r>
          </a:p>
          <a:p>
            <a:pPr marL="0" indent="0">
              <a:buNone/>
            </a:pPr>
            <a:r>
              <a:rPr lang="ru-RU" b="1" dirty="0"/>
              <a:t>II.     Составлять краткосрочный план на основе примерного шаблона, известного всем</a:t>
            </a:r>
          </a:p>
          <a:p>
            <a:pPr marL="0" indent="0">
              <a:buNone/>
            </a:pPr>
            <a:r>
              <a:rPr lang="ru-RU" b="1" dirty="0"/>
              <a:t>III. Оформление вступительной части плана.</a:t>
            </a:r>
          </a:p>
          <a:p>
            <a:pPr marL="0" indent="0">
              <a:buNone/>
            </a:pPr>
            <a:r>
              <a:rPr lang="ru-RU" b="1" dirty="0"/>
              <a:t>Сформулировать цели урока. При планировании урока, необходимо решить, какова (ы) цель (и) этого урока.</a:t>
            </a:r>
          </a:p>
          <a:p>
            <a:pPr marL="0" indent="0">
              <a:buNone/>
            </a:pPr>
            <a:r>
              <a:rPr lang="ru-RU" b="1" dirty="0"/>
              <a:t>- Цель должна быть связана с целями обучения учебной программы предмета, она копируется из среднесрочного или календарно-целевого плана.</a:t>
            </a:r>
          </a:p>
          <a:p>
            <a:pPr marL="0" indent="0">
              <a:buNone/>
            </a:pPr>
            <a:r>
              <a:rPr lang="ru-RU" b="1" dirty="0"/>
              <a:t>- Определите цели на урок. Они могут быть идентичны  целям обучения (ЦО) или могут быть адаптированы для данного урока в случае долгосрочного характера ЦО (если для достижения ЦО </a:t>
            </a:r>
          </a:p>
          <a:p>
            <a:pPr marL="0" indent="0">
              <a:buNone/>
            </a:pPr>
            <a:r>
              <a:rPr lang="ru-RU" b="1" dirty="0"/>
              <a:t>Формулируя их, нужно помнить, что они должны описать ожидаемые результаты обучения в плане того, что учащиеся могут сделать в конце урока. </a:t>
            </a:r>
          </a:p>
          <a:p>
            <a:pPr marL="0" indent="0">
              <a:buNone/>
            </a:pPr>
            <a:r>
              <a:rPr lang="ru-RU" b="1" dirty="0"/>
              <a:t>Проанализировать и зафиксировать предварительные знания обучающихся. Что обучающиеся уже знают или что им нужно знать перед этим уроком (основные понятия, факты, формулы, теории)?  Как Вы можете активизировать уже имеющиеся знания?</a:t>
            </a:r>
          </a:p>
          <a:p>
            <a:pPr marL="0" indent="0">
              <a:buNone/>
            </a:pPr>
            <a:r>
              <a:rPr lang="ru-RU" b="1" dirty="0"/>
              <a:t>Уделять особое внимание учёту индивидуальных особенностей и потребностей учеников, поскольку успех учителя в удовлетворении таковых может позитивно повлиять на успеваемость учащихся.</a:t>
            </a:r>
          </a:p>
          <a:p>
            <a:pPr marL="0" indent="0">
              <a:buNone/>
            </a:pPr>
            <a:r>
              <a:rPr lang="ru-RU" b="1" dirty="0"/>
              <a:t>в рамках урока постарайтесь запланировать множество различных видов заданий. На одном уроке можно использовать четыре, пять или больше разных заданий, организовывайте учебную деятельность с делением на короткие интервалы, например, по 10 минут;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86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/>
              <a:t>П</a:t>
            </a:r>
            <a:r>
              <a:rPr lang="ru-RU" sz="3200" b="1" dirty="0" smtClean="0"/>
              <a:t>роцесс </a:t>
            </a:r>
            <a:r>
              <a:rPr lang="ru-RU" sz="3200" b="1" dirty="0"/>
              <a:t>подготовки педагога к уроку математики как </a:t>
            </a:r>
            <a:r>
              <a:rPr lang="ru-RU" sz="3200" b="1" dirty="0" smtClean="0"/>
              <a:t>методическая задача  ( 19.11.22г.)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- при </a:t>
            </a:r>
            <a:r>
              <a:rPr lang="ru-RU" b="1" dirty="0"/>
              <a:t>решении </a:t>
            </a:r>
            <a:r>
              <a:rPr lang="ru-RU" b="1" dirty="0" smtClean="0"/>
              <a:t>данной </a:t>
            </a:r>
            <a:r>
              <a:rPr lang="ru-RU" b="1" dirty="0"/>
              <a:t>задачи необходимо провести анализ исходных данных (что у нас есть?),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- определить </a:t>
            </a:r>
            <a:r>
              <a:rPr lang="ru-RU" b="1" dirty="0"/>
              <a:t>цель или вид конечного результата (что мы хотим получить?), </a:t>
            </a:r>
            <a:endParaRPr lang="ru-RU" b="1" dirty="0" smtClean="0"/>
          </a:p>
          <a:p>
            <a:pPr algn="just">
              <a:buFontTx/>
              <a:buChar char="-"/>
            </a:pPr>
            <a:r>
              <a:rPr lang="ru-RU" b="1" dirty="0" smtClean="0"/>
              <a:t>а </a:t>
            </a:r>
            <a:r>
              <a:rPr lang="ru-RU" b="1" dirty="0"/>
              <a:t>затем наметить способ достижения этого результата (как из того, что у нас есть, получить то, что мы хотим</a:t>
            </a:r>
            <a:r>
              <a:rPr lang="ru-RU" b="1" dirty="0" smtClean="0"/>
              <a:t>?).</a:t>
            </a:r>
          </a:p>
          <a:p>
            <a:pPr marL="0" indent="0" algn="just">
              <a:buNone/>
            </a:pPr>
            <a:r>
              <a:rPr lang="ru-RU" dirty="0"/>
              <a:t>Реально при подготовке к уроку составляющие дидактические позиции органически «перетекают» одна в другую, и педагогу остается лишь следить за тем, чтобы процесс не остановился «в трудном месте» и завершился искомым обобщением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09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</a:rPr>
              <a:t>Планирование - вещь полезная, серьезное отношение к планированию позволяет проанализировать каждый предстоящий шаг, НО в то же время надо помнить и о том, что, если учителя заставляют учеников выполнять задания, которые им не интересны только потому, что эти задания заранее запланированы, настоящее обучение прекращается. Учителю, работающему, необходимо быть мобильным, в случае наглядной картины, что запланированные задания не дают результат, не вовлекают учащихся в учебный процесс, необходимо вносить коррективы и по окончанию урока обязательно проанализировать его. Действия учителя должны быть направлены на эффективный урок, направленный на обучение.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3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Полный анализ урока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Рекомендации:</a:t>
            </a:r>
            <a:endParaRPr lang="ru-RU" dirty="0"/>
          </a:p>
          <a:p>
            <a:pPr lvl="0"/>
            <a:r>
              <a:rPr lang="ru-RU" dirty="0"/>
              <a:t>Учителю работать над развитием речи учащихся, добиваться четких, полных развернутых ответов.</a:t>
            </a:r>
          </a:p>
          <a:p>
            <a:pPr lvl="0"/>
            <a:r>
              <a:rPr lang="ru-RU" dirty="0"/>
              <a:t>Обязательно подводить итог урока, желательна – рефлексия по изученному материалу.</a:t>
            </a:r>
          </a:p>
          <a:p>
            <a:pPr lvl="0"/>
            <a:r>
              <a:rPr lang="ru-RU" dirty="0"/>
              <a:t>Своевременно выставлять и комментировать оценки за урок. Можно привлечь к оцениванию выполненных работ самим учащимся.</a:t>
            </a:r>
          </a:p>
          <a:p>
            <a:pPr lvl="0"/>
            <a:r>
              <a:rPr lang="ru-RU" dirty="0"/>
              <a:t>Разнообразность формы проведения </a:t>
            </a:r>
            <a:r>
              <a:rPr lang="ru-RU" dirty="0" smtClean="0"/>
              <a:t>-физкультминуток</a:t>
            </a:r>
            <a:r>
              <a:rPr lang="ru-RU" dirty="0"/>
              <a:t>, использовать элементы аутотренинга</a:t>
            </a:r>
            <a:r>
              <a:rPr lang="ru-RU" dirty="0" smtClean="0"/>
              <a:t>.</a:t>
            </a:r>
          </a:p>
          <a:p>
            <a:pPr lvl="0"/>
            <a:r>
              <a:rPr lang="ru-RU" b="1" dirty="0"/>
              <a:t>Помните:</a:t>
            </a:r>
            <a:r>
              <a:rPr lang="ru-RU" dirty="0"/>
              <a:t> если вы будете говорить слишком долго, то у учеников будет меньше времени для обсуждения и </a:t>
            </a:r>
            <a:r>
              <a:rPr lang="ru-RU" dirty="0" err="1"/>
              <a:t>взаимообучения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74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353478"/>
              </p:ext>
            </p:extLst>
          </p:nvPr>
        </p:nvGraphicFramePr>
        <p:xfrm>
          <a:off x="0" y="116632"/>
          <a:ext cx="9108506" cy="9452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2195736"/>
                <a:gridCol w="972618"/>
                <a:gridCol w="4427984"/>
                <a:gridCol w="1224136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ru-RU" sz="900" spc="10">
                          <a:effectLst/>
                        </a:rPr>
                        <a:t>Содержание деятельности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spc="10">
                          <a:effectLst/>
                        </a:rPr>
                        <a:t>Формы работы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spc="10">
                          <a:effectLst/>
                        </a:rPr>
                        <a:t>Основные вопросы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spc="10">
                          <a:effectLst/>
                        </a:rPr>
                        <a:t>сроки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</a:tr>
              <a:tr h="659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Формы организации работы учащихся на уроке.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Беседа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1) индивидуальная работа;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2) фронтальная работа;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3) групповая форма работы.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 ноября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</a:tr>
              <a:tr h="623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Цели современного урока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Беседа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 декабря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</a:tr>
              <a:tr h="5323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Формы критериального оценивания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Профессиональная беседа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1)определение уровня подготовки каждого ученика на каждом этапе учебного процесса;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2)отслеживание индивидуального прогресса и коррекция индивидуальной траектории развития ученика;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3)мотивирование учащихся на устранение имеющихся пробелов в усвоении учебной программы;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4)дифференцирование значимости оценок, полученных за выполнение различных видов деятельности;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5)обеспечение обратной связи между учителем, учеником и родителями.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 января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</a:tr>
              <a:tr h="494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Подготовка учащихся 5-9 классов к МОДО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Практические занятия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1)Разработка тестов, 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\2)составление </a:t>
                      </a:r>
                      <a:r>
                        <a:rPr lang="ru-RU" sz="2000" b="1" dirty="0">
                          <a:effectLst/>
                        </a:rPr>
                        <a:t>плана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3)организация консультаций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Январь- март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86" marR="460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191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474</Words>
  <Application>Microsoft Office PowerPoint</Application>
  <PresentationFormat>Экран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«Что может быть честнее и благороднее,  как учить других тому, что сам наилучшим образом знаешь...»  ( М.Квинтилиан)</vt:lpstr>
      <vt:lpstr>Презентация PowerPoint</vt:lpstr>
      <vt:lpstr>Презентация PowerPoint</vt:lpstr>
      <vt:lpstr>Презентация PowerPoint</vt:lpstr>
      <vt:lpstr>Процесс подготовки педагога к уроку математики как методическая задача  ( 19.11.22г.)</vt:lpstr>
      <vt:lpstr>Презентация PowerPoint</vt:lpstr>
      <vt:lpstr>Полный анализ урока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«Что может быть честнее и благороднее,  как учить других тому, что сам наилучшим образом знаешь...»  ( М.Квинтилиан)</dc:title>
  <dc:creator>Зура Хамзина</dc:creator>
  <cp:lastModifiedBy>zurah</cp:lastModifiedBy>
  <cp:revision>5</cp:revision>
  <dcterms:created xsi:type="dcterms:W3CDTF">2023-03-09T03:52:19Z</dcterms:created>
  <dcterms:modified xsi:type="dcterms:W3CDTF">2023-03-09T05:14:49Z</dcterms:modified>
</cp:coreProperties>
</file>